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8" r:id="rId3"/>
    <p:sldId id="257" r:id="rId4"/>
    <p:sldId id="274" r:id="rId5"/>
    <p:sldId id="259" r:id="rId6"/>
    <p:sldId id="269" r:id="rId7"/>
    <p:sldId id="270" r:id="rId8"/>
    <p:sldId id="262" r:id="rId9"/>
    <p:sldId id="268" r:id="rId10"/>
    <p:sldId id="267" r:id="rId11"/>
    <p:sldId id="263" r:id="rId12"/>
    <p:sldId id="264" r:id="rId13"/>
    <p:sldId id="272" r:id="rId14"/>
    <p:sldId id="265" r:id="rId15"/>
    <p:sldId id="266" r:id="rId16"/>
    <p:sldId id="275" r:id="rId17"/>
    <p:sldId id="271" r:id="rId18"/>
    <p:sldId id="273" r:id="rId1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9" autoAdjust="0"/>
    <p:restoredTop sz="94660"/>
  </p:normalViewPr>
  <p:slideViewPr>
    <p:cSldViewPr>
      <p:cViewPr>
        <p:scale>
          <a:sx n="100" d="100"/>
          <a:sy n="100" d="100"/>
        </p:scale>
        <p:origin x="-198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38241011-17E2-421D-83AB-80A18437BE0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5954D8E7-1E1E-4D51-9036-1D98A8C218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61962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316FF900-07FA-4D22-ABF5-430EA5318A39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21" tIns="45661" rIns="91321" bIns="4566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C7EB9C59-4F00-4B0B-96D8-99F5DFC197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338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B9C59-4F00-4B0B-96D8-99F5DFC1978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2DEB5-2F39-4B7F-B824-31AD4273D272}" type="datetimeFigureOut">
              <a:rPr lang="ko-KR" altLang="en-US" smtClean="0"/>
              <a:pPr/>
              <a:t>2014-06-26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7CA6D-03B9-40AF-B496-B9F55DA2C8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9.pn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32.jpeg"/><Relationship Id="rId4" Type="http://schemas.openxmlformats.org/officeDocument/2006/relationships/image" Target="../media/image2.png"/><Relationship Id="rId9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2.png"/><Relationship Id="rId7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2.png"/><Relationship Id="rId7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png"/><Relationship Id="rId7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.png"/><Relationship Id="rId7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7.png"/><Relationship Id="rId4" Type="http://schemas.openxmlformats.org/officeDocument/2006/relationships/image" Target="../media/image46.jpeg"/><Relationship Id="rId9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bac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pic>
        <p:nvPicPr>
          <p:cNvPr id="5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714" y="476672"/>
            <a:ext cx="1537990" cy="50999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03648" y="1628800"/>
            <a:ext cx="3793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“</a:t>
            </a:r>
            <a:r>
              <a:rPr lang="ko-KR" altLang="en-US" dirty="0" smtClean="0"/>
              <a:t>새로운 </a:t>
            </a:r>
            <a:r>
              <a:rPr lang="en-US" altLang="ko-KR" dirty="0" smtClean="0"/>
              <a:t>ICT</a:t>
            </a:r>
            <a:r>
              <a:rPr lang="ko-KR" altLang="en-US" dirty="0" smtClean="0"/>
              <a:t>의 세계가 시작되는 곳</a:t>
            </a:r>
            <a:r>
              <a:rPr lang="en-US" altLang="ko-KR" dirty="0" smtClean="0"/>
              <a:t>”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03648" y="1979548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smtClean="0"/>
              <a:t>디지털파빌리온</a:t>
            </a:r>
            <a:endParaRPr lang="ko-KR" altLang="en-US" sz="4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403648" y="2780928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b="1" dirty="0" smtClean="0"/>
              <a:t>소개자료</a:t>
            </a:r>
            <a:endParaRPr lang="ko-KR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50193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ICT </a:t>
            </a:r>
            <a:r>
              <a:rPr lang="ko-KR" altLang="en-US" sz="1400" b="1" dirty="0" smtClean="0"/>
              <a:t>코리아를 선도하는 </a:t>
            </a:r>
            <a:r>
              <a:rPr lang="ko-KR" altLang="en-US" sz="1400" b="1" dirty="0" err="1" smtClean="0"/>
              <a:t>랜드마크</a:t>
            </a:r>
            <a:r>
              <a:rPr lang="ko-KR" altLang="en-US" sz="1400" b="1" dirty="0" smtClean="0"/>
              <a:t> </a:t>
            </a:r>
            <a:r>
              <a:rPr lang="ko-KR" altLang="en-US" sz="2800" b="1" dirty="0" err="1" smtClean="0"/>
              <a:t>누리꿈스퀘어</a:t>
            </a:r>
            <a:endParaRPr lang="ko-KR" alt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204864"/>
            <a:ext cx="370522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38853" y="1124744"/>
            <a:ext cx="48157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글로벌 </a:t>
            </a:r>
            <a:r>
              <a:rPr lang="en-US" altLang="ko-KR" sz="2000" b="1" dirty="0" smtClean="0"/>
              <a:t>ICT </a:t>
            </a:r>
            <a:r>
              <a:rPr lang="ko-KR" altLang="en-US" sz="2000" b="1" dirty="0" smtClean="0"/>
              <a:t>비즈니스 허브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누리꿈스퀘어</a:t>
            </a:r>
            <a:endParaRPr lang="ko-KR" alt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439846" y="1527175"/>
            <a:ext cx="75187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디지털미디어시티</a:t>
            </a:r>
            <a:r>
              <a:rPr lang="en-US" altLang="ko-KR" sz="1200" dirty="0" smtClean="0"/>
              <a:t>(DMC)</a:t>
            </a:r>
            <a:r>
              <a:rPr lang="ko-KR" altLang="en-US" sz="1200" dirty="0" smtClean="0"/>
              <a:t>에 위치한 누리꿈스퀘어는 세계 </a:t>
            </a:r>
            <a:r>
              <a:rPr lang="en-US" altLang="ko-KR" sz="1200" dirty="0" smtClean="0"/>
              <a:t>ICT</a:t>
            </a:r>
            <a:r>
              <a:rPr lang="ko-KR" altLang="en-US" sz="1200" dirty="0" smtClean="0"/>
              <a:t>산업을 리드하고 있는 한국의 </a:t>
            </a:r>
            <a:r>
              <a:rPr lang="en-US" altLang="ko-KR" sz="1200" dirty="0" smtClean="0"/>
              <a:t>ICT</a:t>
            </a:r>
            <a:r>
              <a:rPr lang="ko-KR" altLang="en-US" sz="1200" dirty="0" smtClean="0"/>
              <a:t>기술과 세계 </a:t>
            </a:r>
            <a:endParaRPr lang="en-US" altLang="ko-KR" sz="1200" dirty="0" smtClean="0"/>
          </a:p>
          <a:p>
            <a:r>
              <a:rPr lang="ko-KR" altLang="en-US" sz="1200" dirty="0" smtClean="0"/>
              <a:t>유수의 </a:t>
            </a:r>
            <a:r>
              <a:rPr lang="en-US" altLang="ko-KR" sz="1200" dirty="0" smtClean="0"/>
              <a:t>ICT</a:t>
            </a:r>
            <a:r>
              <a:rPr lang="ko-KR" altLang="en-US" sz="1200" dirty="0" smtClean="0"/>
              <a:t>기술을 모아 최고의 시너지 효과를 도모하고자 </a:t>
            </a:r>
            <a:r>
              <a:rPr lang="en-US" altLang="ko-KR" sz="1200" dirty="0" smtClean="0"/>
              <a:t>one-stop </a:t>
            </a:r>
            <a:r>
              <a:rPr lang="ko-KR" altLang="en-US" sz="1200" dirty="0" smtClean="0"/>
              <a:t>비즈니스 시스템을 제공하고 있습니다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1752124" y="2492896"/>
            <a:ext cx="27478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대한민국 </a:t>
            </a:r>
            <a:r>
              <a:rPr lang="en-US" altLang="ko-KR" sz="1600" b="1" dirty="0" smtClean="0"/>
              <a:t>ICT</a:t>
            </a:r>
            <a:r>
              <a:rPr lang="ko-KR" altLang="en-US" sz="1600" b="1" dirty="0" smtClean="0"/>
              <a:t>산업 위상 홍보</a:t>
            </a:r>
            <a:endParaRPr lang="ko-KR" altLang="en-US" sz="1600" b="1" dirty="0"/>
          </a:p>
        </p:txBody>
      </p:sp>
      <p:sp>
        <p:nvSpPr>
          <p:cNvPr id="15" name="타원 14"/>
          <p:cNvSpPr/>
          <p:nvPr/>
        </p:nvSpPr>
        <p:spPr>
          <a:xfrm>
            <a:off x="1680529" y="2648063"/>
            <a:ext cx="72008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691680" y="2924944"/>
            <a:ext cx="2736304" cy="720080"/>
          </a:xfrm>
          <a:prstGeom prst="rect">
            <a:avLst/>
          </a:prstGeom>
          <a:solidFill>
            <a:schemeClr val="accent3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</a:rPr>
              <a:t>A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비</a:t>
            </a:r>
            <a:r>
              <a:rPr lang="ko-KR" altLang="en-US" sz="1100" b="1" dirty="0">
                <a:solidFill>
                  <a:schemeClr val="tx1"/>
                </a:solidFill>
              </a:rPr>
              <a:t>즈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니스타워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22F / 59,651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(㎡)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r>
              <a:rPr lang="en-US" altLang="ko-KR" sz="1000" b="1" dirty="0" smtClean="0">
                <a:solidFill>
                  <a:schemeClr val="tx1"/>
                </a:solidFill>
              </a:rPr>
              <a:t>IT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비지니스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기업공간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국내외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ICT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기업 및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ICT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지원 공공기관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91680" y="3717032"/>
            <a:ext cx="2736304" cy="720080"/>
          </a:xfrm>
          <a:prstGeom prst="rect">
            <a:avLst/>
          </a:prstGeom>
          <a:solidFill>
            <a:schemeClr val="accent3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</a:rPr>
              <a:t>B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연구개발타워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16F / 49,184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(㎡)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r>
              <a:rPr lang="ko-KR" altLang="en-US" sz="1000" b="1" dirty="0" smtClean="0">
                <a:solidFill>
                  <a:schemeClr val="tx1"/>
                </a:solidFill>
              </a:rPr>
              <a:t>글로벌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ICT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연구소의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집적지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공동연구센터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R&amp;D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기반의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ICT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기업을 위한 시설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691680" y="4509120"/>
            <a:ext cx="2736304" cy="720080"/>
          </a:xfrm>
          <a:prstGeom prst="rect">
            <a:avLst/>
          </a:prstGeom>
          <a:solidFill>
            <a:schemeClr val="accent3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</a:rPr>
              <a:t>C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공동제작센터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4F / 11,992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(㎡) 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r>
              <a:rPr lang="ko-KR" altLang="en-US" sz="1000" b="1" dirty="0" smtClean="0">
                <a:solidFill>
                  <a:schemeClr val="tx1"/>
                </a:solidFill>
              </a:rPr>
              <a:t>특수촬영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스튜디오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DC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편집실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디지털미디어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변환실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랜더링실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시사실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/ UCC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제작지원실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691680" y="5301208"/>
            <a:ext cx="2736304" cy="720080"/>
          </a:xfrm>
          <a:prstGeom prst="rect">
            <a:avLst/>
          </a:prstGeom>
          <a:solidFill>
            <a:schemeClr val="accent3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</a:rPr>
              <a:t>D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디지털파빌리온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4F / 9,720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맑은 고딕" pitchFamily="50" charset="-127"/>
                <a:ea typeface="맑은 고딕" pitchFamily="50" charset="-127"/>
              </a:rPr>
              <a:t> (㎡)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r>
              <a:rPr lang="ko-KR" altLang="en-US" sz="1000" b="1" dirty="0" smtClean="0">
                <a:solidFill>
                  <a:schemeClr val="tx1"/>
                </a:solidFill>
              </a:rPr>
              <a:t>국내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 ICT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발전상 및 기업 신제품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신구술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홍보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미래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유비쿼터스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환경 체험 전시관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5580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미래 </a:t>
            </a:r>
            <a:r>
              <a:rPr lang="ko-KR" altLang="en-US" sz="1400" b="1" dirty="0" err="1" smtClean="0"/>
              <a:t>유비쿼터스</a:t>
            </a:r>
            <a:r>
              <a:rPr lang="ko-KR" altLang="en-US" sz="1400" b="1" dirty="0" smtClean="0"/>
              <a:t> 환경 체험 전시관 </a:t>
            </a:r>
            <a:r>
              <a:rPr lang="ko-KR" altLang="en-US" sz="2800" b="1" dirty="0" err="1" smtClean="0"/>
              <a:t>디지털파빌리온</a:t>
            </a:r>
            <a:endParaRPr lang="ko-KR" altLang="en-US" sz="28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38853" y="1124744"/>
            <a:ext cx="72587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국내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산업 홍보를 목적으로 </a:t>
            </a:r>
            <a:r>
              <a:rPr lang="en-US" altLang="ko-KR" sz="2000" b="1" dirty="0" smtClean="0"/>
              <a:t>2008</a:t>
            </a:r>
            <a:r>
              <a:rPr lang="ko-KR" altLang="en-US" sz="2000" b="1" dirty="0" smtClean="0"/>
              <a:t>년 </a:t>
            </a:r>
            <a:r>
              <a:rPr lang="en-US" altLang="ko-KR" sz="2000" b="1" dirty="0" smtClean="0"/>
              <a:t>5</a:t>
            </a:r>
            <a:r>
              <a:rPr lang="ko-KR" altLang="en-US" sz="2000" b="1" dirty="0" smtClean="0"/>
              <a:t>월 서울 상암동 </a:t>
            </a:r>
            <a:r>
              <a:rPr lang="en-US" altLang="ko-KR" sz="2000" b="1" dirty="0" smtClean="0"/>
              <a:t>DMC</a:t>
            </a:r>
          </a:p>
          <a:p>
            <a:r>
              <a:rPr lang="ko-KR" altLang="en-US" sz="2000" b="1" dirty="0" err="1" smtClean="0"/>
              <a:t>누리꿈스퀘어</a:t>
            </a:r>
            <a:r>
              <a:rPr lang="ko-KR" altLang="en-US" sz="2000" b="1" dirty="0" smtClean="0"/>
              <a:t> 내에 개관한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전문 체험 전시관</a:t>
            </a:r>
            <a:endParaRPr lang="ko-KR" altLang="en-US" sz="2000" b="1" dirty="0"/>
          </a:p>
        </p:txBody>
      </p:sp>
      <p:graphicFrame>
        <p:nvGraphicFramePr>
          <p:cNvPr id="20" name="Group 171"/>
          <p:cNvGraphicFramePr>
            <a:graphicFrameLocks noGrp="1"/>
          </p:cNvGraphicFramePr>
          <p:nvPr/>
        </p:nvGraphicFramePr>
        <p:xfrm>
          <a:off x="1619672" y="1988840"/>
          <a:ext cx="7056785" cy="1920240"/>
        </p:xfrm>
        <a:graphic>
          <a:graphicData uri="http://schemas.openxmlformats.org/drawingml/2006/table">
            <a:tbl>
              <a:tblPr/>
              <a:tblGrid>
                <a:gridCol w="1764196"/>
                <a:gridCol w="1765753"/>
                <a:gridCol w="1272586"/>
                <a:gridCol w="2254250"/>
              </a:tblGrid>
              <a:tr h="207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  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용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37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    칭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누리꿈스퀘어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디지털파빌리온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37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개 관 일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2008. 4. 30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37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     소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서울 마포구 상암동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DMC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누리꿈스퀘어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내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3702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면     적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6,465.73㎡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(1,956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1,718.24㎡ (520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7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1,640.99㎡ (496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7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층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1,395.50㎡ (422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" name="Picture 2" descr="C:\Users\hoon\Pictures\그림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005064"/>
            <a:ext cx="7272808" cy="2285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25923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/>
              <a:t>연혁 및 발자취</a:t>
            </a:r>
            <a:endParaRPr lang="ko-KR" altLang="en-US" sz="28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91680" y="1052736"/>
            <a:ext cx="843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2014</a:t>
            </a:r>
            <a:r>
              <a:rPr lang="ko-KR" altLang="en-US" sz="1400" b="1" dirty="0" smtClean="0"/>
              <a:t>년 </a:t>
            </a:r>
            <a:endParaRPr lang="ko-KR" alt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35696" y="1268760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5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   1</a:t>
            </a:r>
            <a:r>
              <a:rPr lang="ko-KR" altLang="en-US" sz="1400" dirty="0" smtClean="0"/>
              <a:t>층 </a:t>
            </a:r>
            <a:r>
              <a:rPr lang="en-US" altLang="ko-KR" sz="1400" dirty="0" smtClean="0"/>
              <a:t>ICT</a:t>
            </a:r>
            <a:r>
              <a:rPr lang="ko-KR" altLang="en-US" sz="1400" dirty="0" err="1" smtClean="0"/>
              <a:t>창조관</a:t>
            </a:r>
            <a:r>
              <a:rPr lang="ko-KR" altLang="en-US" sz="1400" dirty="0" smtClean="0"/>
              <a:t> 구축</a:t>
            </a:r>
            <a:endParaRPr lang="en-US" altLang="ko-KR" sz="1400" dirty="0" smtClean="0"/>
          </a:p>
          <a:p>
            <a:r>
              <a:rPr lang="en-US" altLang="ko-KR" sz="1400" dirty="0" smtClean="0"/>
              <a:t>1</a:t>
            </a:r>
            <a:r>
              <a:rPr lang="ko-KR" altLang="en-US" sz="1400" dirty="0" smtClean="0"/>
              <a:t>월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3</a:t>
            </a:r>
            <a:r>
              <a:rPr lang="ko-KR" altLang="en-US" sz="1400" dirty="0" smtClean="0"/>
              <a:t>차 </a:t>
            </a:r>
            <a:r>
              <a:rPr lang="en-US" altLang="ko-KR" sz="1400" dirty="0" smtClean="0"/>
              <a:t>IT</a:t>
            </a:r>
            <a:r>
              <a:rPr lang="ko-KR" altLang="en-US" sz="1400" dirty="0" smtClean="0"/>
              <a:t>제품개발지원사업 아이템 </a:t>
            </a:r>
            <a:r>
              <a:rPr lang="ko-KR" altLang="en-US" sz="1400" dirty="0" err="1" smtClean="0"/>
              <a:t>리뉴얼</a:t>
            </a:r>
            <a:endParaRPr lang="ko-KR" alt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1691680" y="1844824"/>
            <a:ext cx="843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2013</a:t>
            </a:r>
            <a:r>
              <a:rPr lang="ko-KR" altLang="en-US" sz="1400" b="1" dirty="0" smtClean="0"/>
              <a:t>년 </a:t>
            </a:r>
            <a:endParaRPr lang="ko-KR" altLang="en-US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835696" y="206084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   </a:t>
            </a:r>
            <a:r>
              <a:rPr lang="ko-KR" altLang="en-US" sz="1400" dirty="0" err="1" smtClean="0"/>
              <a:t>다비치에어과학교실</a:t>
            </a:r>
            <a:r>
              <a:rPr lang="ko-KR" altLang="en-US" sz="1400" dirty="0" smtClean="0"/>
              <a:t> 개설 및 운영</a:t>
            </a:r>
            <a:endParaRPr lang="en-US" altLang="ko-KR" sz="1400" dirty="0" smtClean="0"/>
          </a:p>
          <a:p>
            <a:r>
              <a:rPr lang="en-US" altLang="ko-KR" sz="1400" dirty="0" smtClean="0"/>
              <a:t>1</a:t>
            </a:r>
            <a:r>
              <a:rPr lang="ko-KR" altLang="en-US" sz="1400" dirty="0" smtClean="0"/>
              <a:t>월 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차 </a:t>
            </a:r>
            <a:r>
              <a:rPr lang="en-US" altLang="ko-KR" sz="1400" dirty="0" smtClean="0"/>
              <a:t>IT</a:t>
            </a:r>
            <a:r>
              <a:rPr lang="ko-KR" altLang="en-US" sz="1400" dirty="0" smtClean="0"/>
              <a:t>제품개발지원사업 아이템 </a:t>
            </a:r>
            <a:r>
              <a:rPr lang="ko-KR" altLang="en-US" sz="1400" dirty="0" err="1" smtClean="0"/>
              <a:t>리뉴얼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1691680" y="2636912"/>
            <a:ext cx="843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2012</a:t>
            </a:r>
            <a:r>
              <a:rPr lang="ko-KR" altLang="en-US" sz="1400" b="1" dirty="0" smtClean="0"/>
              <a:t>년 </a:t>
            </a:r>
            <a:endParaRPr lang="ko-KR" altLang="en-US" sz="1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835696" y="2852936"/>
            <a:ext cx="3852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8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   </a:t>
            </a:r>
            <a:r>
              <a:rPr lang="ko-KR" altLang="en-US" sz="1400" dirty="0" smtClean="0"/>
              <a:t>다문화 </a:t>
            </a:r>
            <a:r>
              <a:rPr lang="en-US" altLang="ko-KR" sz="1400" dirty="0" smtClean="0"/>
              <a:t>ICT </a:t>
            </a:r>
            <a:r>
              <a:rPr lang="ko-KR" altLang="en-US" sz="1400" dirty="0" smtClean="0"/>
              <a:t>체험교실 사회공헌사업 제공</a:t>
            </a:r>
            <a:endParaRPr lang="en-US" altLang="ko-KR" sz="1400" dirty="0" smtClean="0"/>
          </a:p>
          <a:p>
            <a:r>
              <a:rPr lang="en-US" altLang="ko-KR" sz="1400" dirty="0" smtClean="0"/>
              <a:t>1</a:t>
            </a:r>
            <a:r>
              <a:rPr lang="ko-KR" altLang="en-US" sz="1400" dirty="0" smtClean="0"/>
              <a:t>월  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차 </a:t>
            </a:r>
            <a:r>
              <a:rPr lang="en-US" altLang="ko-KR" sz="1400" dirty="0" smtClean="0"/>
              <a:t>IT</a:t>
            </a:r>
            <a:r>
              <a:rPr lang="ko-KR" altLang="en-US" sz="1400" dirty="0" smtClean="0"/>
              <a:t>제품개발지원사업 아이템 </a:t>
            </a:r>
            <a:r>
              <a:rPr lang="ko-KR" altLang="en-US" sz="1400" dirty="0" err="1" smtClean="0"/>
              <a:t>리뉴얼</a:t>
            </a:r>
            <a:endParaRPr lang="en-US" altLang="ko-KR" sz="1400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1691680" y="3429000"/>
            <a:ext cx="843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2010</a:t>
            </a:r>
            <a:r>
              <a:rPr lang="ko-KR" altLang="en-US" sz="1400" b="1" dirty="0" smtClean="0"/>
              <a:t>년 </a:t>
            </a:r>
            <a:endParaRPr lang="ko-KR" altLang="en-US" sz="1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835696" y="3645024"/>
            <a:ext cx="440377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11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  </a:t>
            </a:r>
            <a:r>
              <a:rPr lang="ko-KR" altLang="en-US" sz="1400" dirty="0" smtClean="0"/>
              <a:t>한국과학창의재단 </a:t>
            </a:r>
            <a:r>
              <a:rPr lang="ko-KR" altLang="en-US" sz="1400" dirty="0" err="1" smtClean="0"/>
              <a:t>기관과학창의앰배서더</a:t>
            </a:r>
            <a:r>
              <a:rPr lang="ko-KR" altLang="en-US" sz="1400" dirty="0" smtClean="0"/>
              <a:t> 지정</a:t>
            </a:r>
            <a:endParaRPr lang="en-US" altLang="ko-KR" sz="1400" dirty="0" smtClean="0"/>
          </a:p>
          <a:p>
            <a:r>
              <a:rPr lang="en-US" altLang="ko-KR" sz="1400" dirty="0" smtClean="0"/>
              <a:t>5</a:t>
            </a:r>
            <a:r>
              <a:rPr lang="ko-KR" altLang="en-US" sz="1400" dirty="0" smtClean="0"/>
              <a:t>월    산학관 협력사업 아이템 설치</a:t>
            </a:r>
            <a:endParaRPr lang="en-US" altLang="ko-KR" sz="1400" dirty="0" smtClean="0"/>
          </a:p>
          <a:p>
            <a:r>
              <a:rPr lang="en-US" altLang="ko-KR" sz="1400" dirty="0" smtClean="0"/>
              <a:t>3</a:t>
            </a:r>
            <a:r>
              <a:rPr lang="ko-KR" altLang="en-US" sz="1400" dirty="0" smtClean="0"/>
              <a:t>월    </a:t>
            </a:r>
            <a:r>
              <a:rPr lang="en-US" altLang="ko-KR" sz="1400" dirty="0" smtClean="0"/>
              <a:t>DIKI</a:t>
            </a:r>
            <a:r>
              <a:rPr lang="ko-KR" altLang="en-US" sz="1400" dirty="0" smtClean="0"/>
              <a:t>교실 개설 및 운영</a:t>
            </a:r>
            <a:endParaRPr lang="en-US" altLang="ko-KR" sz="1400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1691680" y="4417367"/>
            <a:ext cx="843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2009</a:t>
            </a:r>
            <a:r>
              <a:rPr lang="ko-KR" altLang="en-US" sz="1400" b="1" dirty="0" smtClean="0"/>
              <a:t>년 </a:t>
            </a:r>
            <a:endParaRPr lang="ko-KR" altLang="en-US" sz="1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835696" y="4634552"/>
            <a:ext cx="302999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12</a:t>
            </a:r>
            <a:r>
              <a:rPr lang="ko-KR" altLang="en-US" sz="1400" dirty="0" smtClean="0"/>
              <a:t>월  산학관 협력사업 아이템 설치</a:t>
            </a:r>
            <a:endParaRPr lang="en-US" altLang="ko-KR" sz="1400" dirty="0" smtClean="0"/>
          </a:p>
          <a:p>
            <a:r>
              <a:rPr lang="en-US" altLang="ko-KR" sz="1400" dirty="0" smtClean="0"/>
              <a:t>12</a:t>
            </a:r>
            <a:r>
              <a:rPr lang="ko-KR" altLang="en-US" sz="1400" dirty="0" smtClean="0"/>
              <a:t>월  </a:t>
            </a:r>
            <a:r>
              <a:rPr lang="en-US" altLang="ko-KR" sz="1400" dirty="0" smtClean="0"/>
              <a:t>IT</a:t>
            </a:r>
            <a:r>
              <a:rPr lang="ko-KR" altLang="en-US" sz="1400" dirty="0" smtClean="0"/>
              <a:t>혁신관 기획전시관 </a:t>
            </a:r>
            <a:r>
              <a:rPr lang="ko-KR" altLang="en-US" sz="1400" dirty="0" err="1" smtClean="0"/>
              <a:t>리뉴얼</a:t>
            </a:r>
            <a:endParaRPr lang="en-US" altLang="ko-KR" sz="1400" dirty="0" smtClean="0"/>
          </a:p>
          <a:p>
            <a:r>
              <a:rPr lang="en-US" altLang="ko-KR" sz="1400" dirty="0" smtClean="0"/>
              <a:t>3</a:t>
            </a:r>
            <a:r>
              <a:rPr lang="ko-KR" altLang="en-US" sz="1400" dirty="0" smtClean="0"/>
              <a:t>월    </a:t>
            </a:r>
            <a:r>
              <a:rPr lang="en-US" altLang="ko-KR" sz="1400" dirty="0" smtClean="0"/>
              <a:t>IT</a:t>
            </a:r>
            <a:r>
              <a:rPr lang="ko-KR" altLang="en-US" sz="1400" dirty="0" smtClean="0"/>
              <a:t>로봇교실 개설 및 운영</a:t>
            </a:r>
            <a:endParaRPr lang="en-US" altLang="ko-KR" sz="1400" dirty="0" smtClean="0"/>
          </a:p>
        </p:txBody>
      </p:sp>
      <p:sp>
        <p:nvSpPr>
          <p:cNvPr id="24" name="TextBox 23"/>
          <p:cNvSpPr txBox="1"/>
          <p:nvPr/>
        </p:nvSpPr>
        <p:spPr>
          <a:xfrm>
            <a:off x="1691680" y="5355213"/>
            <a:ext cx="843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2008</a:t>
            </a:r>
            <a:r>
              <a:rPr lang="ko-KR" altLang="en-US" sz="1400" b="1" dirty="0" smtClean="0"/>
              <a:t>년 </a:t>
            </a:r>
            <a:endParaRPr lang="ko-KR" altLang="en-US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835696" y="5571237"/>
            <a:ext cx="3836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10</a:t>
            </a:r>
            <a:r>
              <a:rPr lang="ko-KR" altLang="en-US" sz="1400" dirty="0" smtClean="0"/>
              <a:t>월  서울시 전문과학관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사립</a:t>
            </a:r>
            <a:r>
              <a:rPr lang="en-US" altLang="ko-KR" sz="1400" dirty="0" smtClean="0"/>
              <a:t>) </a:t>
            </a:r>
            <a:r>
              <a:rPr lang="ko-KR" altLang="en-US" sz="1400" dirty="0" smtClean="0"/>
              <a:t>지정</a:t>
            </a:r>
            <a:endParaRPr lang="en-US" altLang="ko-KR" sz="1400" dirty="0" smtClean="0"/>
          </a:p>
          <a:p>
            <a:r>
              <a:rPr lang="en-US" altLang="ko-KR" sz="1400" dirty="0" smtClean="0"/>
              <a:t>10</a:t>
            </a:r>
            <a:r>
              <a:rPr lang="ko-KR" altLang="en-US" sz="1400" dirty="0" smtClean="0"/>
              <a:t>월  </a:t>
            </a:r>
            <a:r>
              <a:rPr lang="en-US" altLang="ko-KR" sz="1400" dirty="0" smtClean="0"/>
              <a:t>U</a:t>
            </a:r>
            <a:r>
              <a:rPr lang="ko-KR" altLang="en-US" sz="1400" dirty="0" smtClean="0"/>
              <a:t>드림관 전시아이템 부분 이전</a:t>
            </a:r>
            <a:endParaRPr lang="en-US" altLang="ko-KR" sz="1400" dirty="0" smtClean="0"/>
          </a:p>
          <a:p>
            <a:r>
              <a:rPr lang="en-US" altLang="ko-KR" sz="1400" dirty="0" smtClean="0"/>
              <a:t>6</a:t>
            </a:r>
            <a:r>
              <a:rPr lang="ko-KR" altLang="en-US" sz="1400" dirty="0" smtClean="0"/>
              <a:t>월    서울시 교육청 현장체험 학습기관 지정</a:t>
            </a:r>
            <a:endParaRPr lang="en-US" altLang="ko-KR" sz="1400" dirty="0" smtClean="0"/>
          </a:p>
          <a:p>
            <a:r>
              <a:rPr lang="en-US" altLang="ko-KR" sz="1400" dirty="0" smtClean="0"/>
              <a:t>4</a:t>
            </a:r>
            <a:r>
              <a:rPr lang="ko-KR" altLang="en-US" sz="1400" dirty="0" smtClean="0"/>
              <a:t>월    </a:t>
            </a:r>
            <a:r>
              <a:rPr lang="ko-KR" altLang="en-US" sz="1400" dirty="0" err="1" smtClean="0"/>
              <a:t>디지털파빌리온</a:t>
            </a:r>
            <a:r>
              <a:rPr lang="ko-KR" altLang="en-US" sz="1400" dirty="0" smtClean="0"/>
              <a:t> 개관</a:t>
            </a:r>
            <a:endParaRPr lang="en-US" altLang="ko-KR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3995936" y="4543028"/>
            <a:ext cx="4320480" cy="1328400"/>
          </a:xfrm>
          <a:prstGeom prst="rect">
            <a:avLst/>
          </a:prstGeom>
          <a:solidFill>
            <a:schemeClr val="accent3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995936" y="3140968"/>
            <a:ext cx="4320480" cy="132840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995936" y="1772816"/>
            <a:ext cx="4320480" cy="1303200"/>
          </a:xfrm>
          <a:prstGeom prst="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6357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en-US" altLang="ko-KR" sz="2800" b="1" dirty="0" smtClean="0"/>
              <a:t>1</a:t>
            </a:r>
            <a:r>
              <a:rPr lang="ko-KR" altLang="en-US" sz="2800" b="1" dirty="0" smtClean="0"/>
              <a:t>층 </a:t>
            </a:r>
            <a:r>
              <a:rPr lang="en-US" altLang="ko-KR" sz="2800" b="1" dirty="0" smtClean="0"/>
              <a:t>ICT</a:t>
            </a:r>
            <a:r>
              <a:rPr lang="ko-KR" altLang="en-US" sz="2800" b="1" dirty="0" err="1" smtClean="0"/>
              <a:t>창조관</a:t>
            </a:r>
            <a:r>
              <a:rPr lang="ko-KR" altLang="en-US" sz="2800" b="1" dirty="0" smtClean="0"/>
              <a:t> </a:t>
            </a:r>
            <a:r>
              <a:rPr lang="en-US" altLang="ko-KR" sz="1400" b="1" dirty="0" smtClean="0"/>
              <a:t>- </a:t>
            </a:r>
            <a:r>
              <a:rPr lang="ko-KR" altLang="en-US" sz="1600" b="1" dirty="0" smtClean="0"/>
              <a:t>면적</a:t>
            </a:r>
            <a:r>
              <a:rPr lang="en-US" altLang="ko-KR" sz="1600" b="1" dirty="0" smtClean="0"/>
              <a:t>1,395.50</a:t>
            </a:r>
            <a:r>
              <a:rPr kumimoji="1" lang="en-US" altLang="ko-KR" sz="16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㎡</a:t>
            </a:r>
            <a:r>
              <a:rPr lang="en-US" altLang="ko-KR" sz="1600" b="1" dirty="0" smtClean="0"/>
              <a:t>(422</a:t>
            </a:r>
            <a:r>
              <a:rPr lang="ko-KR" altLang="en-US" sz="1600" b="1" dirty="0" smtClean="0"/>
              <a:t>평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pic>
        <p:nvPicPr>
          <p:cNvPr id="10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pic>
        <p:nvPicPr>
          <p:cNvPr id="17" name="그림 16" descr="스트리트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1772816"/>
            <a:ext cx="2376000" cy="13018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그림 17" descr="여행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3140968"/>
            <a:ext cx="2376000" cy="13281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그림 18" descr="클래스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4537695"/>
            <a:ext cx="2376000" cy="13299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Text Box 36"/>
          <p:cNvSpPr txBox="1">
            <a:spLocks noChangeArrowheads="1"/>
          </p:cNvSpPr>
          <p:nvPr/>
        </p:nvSpPr>
        <p:spPr bwMode="auto">
          <a:xfrm>
            <a:off x="4067944" y="1838980"/>
            <a:ext cx="424847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dirty="0" smtClean="0">
                <a:latin typeface="HY중고딕" pitchFamily="18" charset="-127"/>
                <a:ea typeface="HY중고딕" pitchFamily="18" charset="-127"/>
              </a:rPr>
              <a:t>I Street (</a:t>
            </a:r>
            <a:r>
              <a:rPr lang="ko-KR" altLang="en-US" sz="1600" b="1" dirty="0" smtClean="0">
                <a:latin typeface="HY중고딕" pitchFamily="18" charset="-127"/>
                <a:ea typeface="HY중고딕" pitchFamily="18" charset="-127"/>
              </a:rPr>
              <a:t>미래의 거리</a:t>
            </a:r>
            <a:r>
              <a:rPr lang="en-US" altLang="ko-KR" sz="1600" b="1" dirty="0" smtClean="0">
                <a:latin typeface="HY중고딕" pitchFamily="18" charset="-127"/>
                <a:ea typeface="HY중고딕" pitchFamily="18" charset="-127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미래도시에 도착하여 처음 만나는 거리에서 다양한 종류의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Shop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과 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Signage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를 경험하는 공간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, Hologram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을 이용하여 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실감나고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몰입감있는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공연을 보는 공간  </a:t>
            </a:r>
            <a:endParaRPr lang="ko-KR" altLang="en-US" sz="1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438853" y="1124744"/>
            <a:ext cx="46169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미래 도시의 거리에서 </a:t>
            </a:r>
            <a:r>
              <a:rPr lang="en-US" altLang="ko-KR" sz="2000" b="1" dirty="0" smtClean="0"/>
              <a:t>ICT </a:t>
            </a:r>
            <a:r>
              <a:rPr lang="ko-KR" altLang="en-US" sz="2000" b="1" dirty="0" smtClean="0"/>
              <a:t>기술을 체험</a:t>
            </a:r>
            <a:endParaRPr lang="ko-KR" altLang="en-US" sz="2400" b="1" dirty="0"/>
          </a:p>
        </p:txBody>
      </p:sp>
      <p:sp>
        <p:nvSpPr>
          <p:cNvPr id="31" name="Text Box 36"/>
          <p:cNvSpPr txBox="1">
            <a:spLocks noChangeArrowheads="1"/>
          </p:cNvSpPr>
          <p:nvPr/>
        </p:nvSpPr>
        <p:spPr bwMode="auto">
          <a:xfrm>
            <a:off x="4067944" y="3189709"/>
            <a:ext cx="424847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dirty="0" smtClean="0">
                <a:latin typeface="HY중고딕" pitchFamily="18" charset="-127"/>
                <a:ea typeface="HY중고딕" pitchFamily="18" charset="-127"/>
              </a:rPr>
              <a:t>I Travel(</a:t>
            </a:r>
            <a:r>
              <a:rPr lang="ko-KR" altLang="en-US" sz="1600" b="1" dirty="0" smtClean="0">
                <a:latin typeface="HY중고딕" pitchFamily="18" charset="-127"/>
                <a:ea typeface="HY중고딕" pitchFamily="18" charset="-127"/>
              </a:rPr>
              <a:t>미래의 여행사</a:t>
            </a:r>
            <a:r>
              <a:rPr lang="en-US" altLang="ko-KR" sz="1600" b="1" dirty="0" smtClean="0">
                <a:latin typeface="HY중고딕" pitchFamily="18" charset="-127"/>
                <a:ea typeface="HY중고딕" pitchFamily="18" charset="-127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대형 스크린에서 여행지를 선정하여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몰입형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가상 여행을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체험 후 내 개인용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모바일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탭에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브로셔를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다운받아가고</a:t>
            </a:r>
            <a:r>
              <a:rPr lang="en-US" altLang="ko-KR" sz="1200" b="1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기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념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엽서를 전송하는 미래형 여행사</a:t>
            </a:r>
            <a:endParaRPr lang="ko-KR" altLang="en-US" sz="1200" b="1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2" name="Text Box 36"/>
          <p:cNvSpPr txBox="1">
            <a:spLocks noChangeArrowheads="1"/>
          </p:cNvSpPr>
          <p:nvPr/>
        </p:nvSpPr>
        <p:spPr bwMode="auto">
          <a:xfrm>
            <a:off x="4067944" y="4557861"/>
            <a:ext cx="424847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600" b="1" dirty="0" smtClean="0">
                <a:latin typeface="HY중고딕" pitchFamily="18" charset="-127"/>
                <a:ea typeface="HY중고딕" pitchFamily="18" charset="-127"/>
              </a:rPr>
              <a:t>I Class(</a:t>
            </a:r>
            <a:r>
              <a:rPr lang="ko-KR" altLang="en-US" sz="1600" b="1" dirty="0" smtClean="0">
                <a:latin typeface="HY중고딕" pitchFamily="18" charset="-127"/>
                <a:ea typeface="HY중고딕" pitchFamily="18" charset="-127"/>
              </a:rPr>
              <a:t>미래의 교실</a:t>
            </a:r>
            <a:r>
              <a:rPr lang="en-US" altLang="ko-KR" sz="1600" b="1" dirty="0" smtClean="0">
                <a:latin typeface="HY중고딕" pitchFamily="18" charset="-127"/>
                <a:ea typeface="HY중고딕" pitchFamily="18" charset="-127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다양한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인터렉션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기반의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몰입감있는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latin typeface="HY중고딕" pitchFamily="18" charset="-127"/>
                <a:ea typeface="HY중고딕" pitchFamily="18" charset="-127"/>
              </a:rPr>
              <a:t>체험형</a:t>
            </a: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경험 제공으로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신체활동과 인지 능력을 향상하고 디바이스간 연동을 통해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HY중고딕" pitchFamily="18" charset="-127"/>
                <a:ea typeface="HY중고딕" pitchFamily="18" charset="-127"/>
              </a:rPr>
              <a:t> 종합연계학습이 가능한 교실 서비스 </a:t>
            </a:r>
            <a:endParaRPr lang="en-US" altLang="ko-KR" sz="1200" b="1" dirty="0" smtClean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19672" y="6093296"/>
            <a:ext cx="21499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2014</a:t>
            </a:r>
            <a:r>
              <a:rPr lang="ko-KR" altLang="en-US" sz="1400" b="1" dirty="0" smtClean="0"/>
              <a:t>년 </a:t>
            </a:r>
            <a:r>
              <a:rPr lang="en-US" altLang="ko-KR" sz="1400" b="1" dirty="0" smtClean="0"/>
              <a:t>7</a:t>
            </a:r>
            <a:r>
              <a:rPr lang="ko-KR" altLang="en-US" sz="1400" b="1" dirty="0" err="1" smtClean="0"/>
              <a:t>월중</a:t>
            </a:r>
            <a:r>
              <a:rPr lang="ko-KR" altLang="en-US" sz="1400" b="1" dirty="0" smtClean="0"/>
              <a:t> 개관 예정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6357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en-US" altLang="ko-KR" sz="2800" b="1" dirty="0" smtClean="0"/>
              <a:t>2</a:t>
            </a:r>
            <a:r>
              <a:rPr lang="ko-KR" altLang="en-US" sz="2800" b="1" dirty="0" smtClean="0"/>
              <a:t>층 </a:t>
            </a:r>
            <a:r>
              <a:rPr lang="en-US" altLang="ko-KR" sz="2800" b="1" dirty="0" smtClean="0"/>
              <a:t>ICT</a:t>
            </a:r>
            <a:r>
              <a:rPr lang="ko-KR" altLang="en-US" sz="2800" b="1" dirty="0" err="1" smtClean="0"/>
              <a:t>탐구관</a:t>
            </a:r>
            <a:r>
              <a:rPr lang="ko-KR" altLang="en-US" sz="2800" b="1" dirty="0" smtClean="0"/>
              <a:t> </a:t>
            </a:r>
            <a:r>
              <a:rPr lang="en-US" altLang="ko-KR" sz="1400" b="1" dirty="0" smtClean="0"/>
              <a:t>- </a:t>
            </a:r>
            <a:r>
              <a:rPr lang="ko-KR" altLang="en-US" sz="1600" b="1" dirty="0" smtClean="0"/>
              <a:t>면적</a:t>
            </a:r>
            <a:r>
              <a:rPr lang="en-US" altLang="ko-KR" sz="1600" b="1" dirty="0" smtClean="0"/>
              <a:t>1,640.99</a:t>
            </a:r>
            <a:r>
              <a:rPr kumimoji="1" lang="en-US" altLang="ko-KR" sz="16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㎡</a:t>
            </a:r>
            <a:r>
              <a:rPr lang="en-US" altLang="ko-KR" sz="1600" b="1" dirty="0" smtClean="0"/>
              <a:t>(496</a:t>
            </a:r>
            <a:r>
              <a:rPr lang="ko-KR" altLang="en-US" sz="1600" b="1" dirty="0" smtClean="0"/>
              <a:t>평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 Box 48"/>
          <p:cNvSpPr txBox="1">
            <a:spLocks noChangeArrowheads="1"/>
          </p:cNvSpPr>
          <p:nvPr/>
        </p:nvSpPr>
        <p:spPr bwMode="auto">
          <a:xfrm>
            <a:off x="1836440" y="5816297"/>
            <a:ext cx="1295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 </a:t>
            </a:r>
            <a:r>
              <a:rPr lang="ko-KR" altLang="en-US" sz="1200" b="1" dirty="0">
                <a:latin typeface="+mn-ea"/>
              </a:rPr>
              <a:t>디지털멜로디</a:t>
            </a:r>
          </a:p>
        </p:txBody>
      </p:sp>
      <p:sp>
        <p:nvSpPr>
          <p:cNvPr id="18" name="Text Box 50"/>
          <p:cNvSpPr txBox="1">
            <a:spLocks noChangeArrowheads="1"/>
          </p:cNvSpPr>
          <p:nvPr/>
        </p:nvSpPr>
        <p:spPr bwMode="auto">
          <a:xfrm>
            <a:off x="3563888" y="5805264"/>
            <a:ext cx="150019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 </a:t>
            </a:r>
            <a:r>
              <a:rPr lang="ko-KR" altLang="en-US" sz="1200" b="1" dirty="0" smtClean="0">
                <a:latin typeface="+mn-ea"/>
              </a:rPr>
              <a:t>로봇스테이지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Text Box 51"/>
          <p:cNvSpPr txBox="1">
            <a:spLocks noChangeArrowheads="1"/>
          </p:cNvSpPr>
          <p:nvPr/>
        </p:nvSpPr>
        <p:spPr bwMode="auto">
          <a:xfrm>
            <a:off x="5291360" y="5805264"/>
            <a:ext cx="100883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smtClean="0">
                <a:latin typeface="+mn-ea"/>
              </a:rPr>
              <a:t>► </a:t>
            </a:r>
            <a:r>
              <a:rPr lang="ko-KR" altLang="en-US" sz="1200" b="1" smtClean="0">
                <a:latin typeface="+mn-ea"/>
              </a:rPr>
              <a:t>가상여행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Text Box 52"/>
          <p:cNvSpPr txBox="1">
            <a:spLocks noChangeArrowheads="1"/>
          </p:cNvSpPr>
          <p:nvPr/>
        </p:nvSpPr>
        <p:spPr bwMode="auto">
          <a:xfrm>
            <a:off x="7008762" y="5805264"/>
            <a:ext cx="11636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>
                <a:latin typeface="+mn-ea"/>
              </a:rPr>
              <a:t>► </a:t>
            </a:r>
            <a:r>
              <a:rPr lang="en-US" altLang="ko-KR" sz="1200" b="1" smtClean="0">
                <a:latin typeface="+mn-ea"/>
              </a:rPr>
              <a:t>MARI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6" name="Picture 131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285" y="1415258"/>
            <a:ext cx="176370" cy="179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val 1030"/>
          <p:cNvSpPr>
            <a:spLocks noChangeArrowheads="1"/>
          </p:cNvSpPr>
          <p:nvPr/>
        </p:nvSpPr>
        <p:spPr bwMode="auto">
          <a:xfrm>
            <a:off x="463432" y="1380136"/>
            <a:ext cx="184550" cy="174012"/>
          </a:xfrm>
          <a:prstGeom prst="ellipse">
            <a:avLst/>
          </a:prstGeom>
          <a:solidFill>
            <a:srgbClr val="FFCC00"/>
          </a:solidFill>
          <a:ln w="9525">
            <a:noFill/>
            <a:round/>
            <a:headEnd/>
            <a:tailEnd/>
          </a:ln>
          <a:effectLst>
            <a:outerShdw dist="107763" dir="2700000" algn="ctr" rotWithShape="0">
              <a:srgbClr val="3E7FDE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86562" y="1124744"/>
            <a:ext cx="67298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내가 그린 그림이 살아 움직이고 동작에 반응하는 신기한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라이브스케치북 등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기술의 현재와 미래를 신나게 체험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하는 공간</a:t>
            </a:r>
            <a:endParaRPr lang="ko-KR" altLang="en-US" sz="2000" b="1" dirty="0"/>
          </a:p>
        </p:txBody>
      </p:sp>
      <p:sp>
        <p:nvSpPr>
          <p:cNvPr id="32" name="Text Box 57"/>
          <p:cNvSpPr txBox="1">
            <a:spLocks noChangeArrowheads="1"/>
          </p:cNvSpPr>
          <p:nvPr/>
        </p:nvSpPr>
        <p:spPr bwMode="auto">
          <a:xfrm>
            <a:off x="1835423" y="2184372"/>
            <a:ext cx="13684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</a:t>
            </a:r>
            <a:r>
              <a:rPr lang="ko-KR" altLang="en-US" sz="1200" b="1" dirty="0" smtClean="0">
                <a:latin typeface="+mn-ea"/>
              </a:rPr>
              <a:t>라이브스케치북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026" name="Picture 2" descr="C:\Users\기술팀2\Desktop\ICT 체험교실\라이브스케치북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9514" y="2457822"/>
            <a:ext cx="6838950" cy="1619250"/>
          </a:xfrm>
          <a:prstGeom prst="rect">
            <a:avLst/>
          </a:prstGeom>
          <a:noFill/>
        </p:spPr>
      </p:pic>
      <p:pic>
        <p:nvPicPr>
          <p:cNvPr id="1027" name="Picture 3" descr="C:\Users\기술팀2\Desktop\ICT 체험교실\가상여행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45038" y="4221088"/>
            <a:ext cx="1692275" cy="1619250"/>
          </a:xfrm>
          <a:prstGeom prst="rect">
            <a:avLst/>
          </a:prstGeom>
          <a:noFill/>
        </p:spPr>
      </p:pic>
      <p:pic>
        <p:nvPicPr>
          <p:cNvPr id="1028" name="Picture 4" descr="C:\Users\기술팀2\Desktop\ICT 체험교실\마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63705" y="4221088"/>
            <a:ext cx="1692275" cy="1619250"/>
          </a:xfrm>
          <a:prstGeom prst="rect">
            <a:avLst/>
          </a:prstGeom>
          <a:noFill/>
        </p:spPr>
      </p:pic>
      <p:pic>
        <p:nvPicPr>
          <p:cNvPr id="1029" name="Picture 5" descr="C:\Users\기술팀2\Desktop\ICT 체험교실\로봇스테이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26371" y="4219922"/>
            <a:ext cx="1692275" cy="1619250"/>
          </a:xfrm>
          <a:prstGeom prst="rect">
            <a:avLst/>
          </a:prstGeom>
          <a:noFill/>
        </p:spPr>
      </p:pic>
      <p:pic>
        <p:nvPicPr>
          <p:cNvPr id="1030" name="Picture 6" descr="C:\Users\기술팀2\Desktop\ICT 체험교실\디지털멜로디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521" y="4221088"/>
            <a:ext cx="1692275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8579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6357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en-US" altLang="ko-KR" sz="2800" b="1" dirty="0" smtClean="0"/>
              <a:t>3</a:t>
            </a:r>
            <a:r>
              <a:rPr lang="ko-KR" altLang="en-US" sz="2800" b="1" dirty="0" smtClean="0"/>
              <a:t>층 </a:t>
            </a:r>
            <a:r>
              <a:rPr lang="en-US" altLang="ko-KR" sz="2800" b="1" dirty="0" smtClean="0"/>
              <a:t>ICT</a:t>
            </a:r>
            <a:r>
              <a:rPr lang="ko-KR" altLang="en-US" sz="2800" b="1" dirty="0" smtClean="0"/>
              <a:t>상상관 </a:t>
            </a:r>
            <a:r>
              <a:rPr lang="en-US" altLang="ko-KR" sz="1400" b="1" dirty="0" smtClean="0"/>
              <a:t>- </a:t>
            </a:r>
            <a:r>
              <a:rPr lang="ko-KR" altLang="en-US" sz="1600" b="1" dirty="0" smtClean="0"/>
              <a:t>면적</a:t>
            </a:r>
            <a:r>
              <a:rPr lang="en-US" altLang="ko-KR" sz="1600" b="1" dirty="0" smtClean="0"/>
              <a:t>1,718.24</a:t>
            </a:r>
            <a:r>
              <a:rPr kumimoji="1" lang="en-US" altLang="ko-KR" sz="16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㎡</a:t>
            </a:r>
            <a:r>
              <a:rPr lang="en-US" altLang="ko-KR" sz="1600" b="1" dirty="0" smtClean="0"/>
              <a:t>(520</a:t>
            </a:r>
            <a:r>
              <a:rPr lang="ko-KR" altLang="en-US" sz="1600" b="1" dirty="0" smtClean="0"/>
              <a:t>평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pic>
        <p:nvPicPr>
          <p:cNvPr id="26" name="Picture 131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285" y="1415258"/>
            <a:ext cx="176370" cy="179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val 1030"/>
          <p:cNvSpPr>
            <a:spLocks noChangeArrowheads="1"/>
          </p:cNvSpPr>
          <p:nvPr/>
        </p:nvSpPr>
        <p:spPr bwMode="auto">
          <a:xfrm>
            <a:off x="463432" y="1380136"/>
            <a:ext cx="184550" cy="174012"/>
          </a:xfrm>
          <a:prstGeom prst="ellipse">
            <a:avLst/>
          </a:prstGeom>
          <a:solidFill>
            <a:srgbClr val="FFCC00"/>
          </a:solidFill>
          <a:ln w="9525">
            <a:noFill/>
            <a:round/>
            <a:headEnd/>
            <a:tailEnd/>
          </a:ln>
          <a:effectLst>
            <a:outerShdw dist="107763" dir="2700000" algn="ctr" rotWithShape="0">
              <a:srgbClr val="3E7FDE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ko-KR" altLang="en-US"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38853" y="1124744"/>
            <a:ext cx="71481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미래 </a:t>
            </a:r>
            <a:r>
              <a:rPr lang="ko-KR" altLang="en-US" sz="2000" b="1" dirty="0" err="1" smtClean="0"/>
              <a:t>유비쿼터스</a:t>
            </a:r>
            <a:r>
              <a:rPr lang="ko-KR" altLang="en-US" sz="2000" b="1" dirty="0" smtClean="0"/>
              <a:t> 사회를 가상으로 체험 할 수 있는 공간으로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실생활에 적용된 </a:t>
            </a:r>
            <a:r>
              <a:rPr lang="en-US" altLang="ko-KR" sz="2000" b="1" dirty="0" smtClean="0"/>
              <a:t>IT</a:t>
            </a:r>
            <a:r>
              <a:rPr lang="ko-KR" altLang="en-US" sz="2000" b="1" dirty="0" smtClean="0"/>
              <a:t>기술을 다양하고 재미있게 체험</a:t>
            </a:r>
            <a:endParaRPr lang="ko-KR" altLang="en-US" sz="2000" b="1" dirty="0"/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1836440" y="5816297"/>
            <a:ext cx="1295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 </a:t>
            </a:r>
            <a:r>
              <a:rPr lang="ko-KR" altLang="en-US" sz="1200" b="1" dirty="0" err="1" smtClean="0">
                <a:latin typeface="+mn-ea"/>
              </a:rPr>
              <a:t>홀로그램도크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3" name="Text Box 55"/>
          <p:cNvSpPr txBox="1">
            <a:spLocks noChangeArrowheads="1"/>
          </p:cNvSpPr>
          <p:nvPr/>
        </p:nvSpPr>
        <p:spPr bwMode="auto">
          <a:xfrm>
            <a:off x="3256533" y="5805264"/>
            <a:ext cx="13684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 </a:t>
            </a:r>
            <a:r>
              <a:rPr lang="en-US" altLang="ko-KR" sz="1200" b="1" dirty="0" err="1" smtClean="0">
                <a:latin typeface="+mn-ea"/>
              </a:rPr>
              <a:t>i</a:t>
            </a:r>
            <a:r>
              <a:rPr lang="en-US" altLang="ko-KR" sz="1200" b="1" dirty="0" smtClean="0">
                <a:latin typeface="+mn-ea"/>
              </a:rPr>
              <a:t>-Class room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4" name="Text Box 56"/>
          <p:cNvSpPr txBox="1">
            <a:spLocks noChangeArrowheads="1"/>
          </p:cNvSpPr>
          <p:nvPr/>
        </p:nvSpPr>
        <p:spPr bwMode="auto">
          <a:xfrm>
            <a:off x="4644008" y="5805264"/>
            <a:ext cx="9366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>
                <a:latin typeface="+mn-ea"/>
              </a:rPr>
              <a:t>► U-</a:t>
            </a:r>
            <a:r>
              <a:rPr lang="ko-KR" altLang="en-US" sz="1200" b="1">
                <a:latin typeface="+mn-ea"/>
              </a:rPr>
              <a:t>홈</a:t>
            </a:r>
          </a:p>
        </p:txBody>
      </p:sp>
      <p:sp>
        <p:nvSpPr>
          <p:cNvPr id="35" name="Text Box 57"/>
          <p:cNvSpPr txBox="1">
            <a:spLocks noChangeArrowheads="1"/>
          </p:cNvSpPr>
          <p:nvPr/>
        </p:nvSpPr>
        <p:spPr bwMode="auto">
          <a:xfrm>
            <a:off x="1835423" y="2184372"/>
            <a:ext cx="13684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</a:t>
            </a:r>
            <a:r>
              <a:rPr lang="ko-KR" altLang="en-US" sz="1200" b="1" dirty="0">
                <a:latin typeface="+mn-ea"/>
              </a:rPr>
              <a:t>디지털생명체</a:t>
            </a:r>
          </a:p>
        </p:txBody>
      </p:sp>
      <p:sp>
        <p:nvSpPr>
          <p:cNvPr id="36" name="Text Box 58"/>
          <p:cNvSpPr txBox="1">
            <a:spLocks noChangeArrowheads="1"/>
          </p:cNvSpPr>
          <p:nvPr/>
        </p:nvSpPr>
        <p:spPr bwMode="auto">
          <a:xfrm>
            <a:off x="6000651" y="5805264"/>
            <a:ext cx="116363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 U-</a:t>
            </a:r>
            <a:r>
              <a:rPr lang="ko-KR" altLang="en-US" sz="1200" b="1" dirty="0" smtClean="0">
                <a:latin typeface="+mn-ea"/>
              </a:rPr>
              <a:t>헬스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7" name="Text Box 59"/>
          <p:cNvSpPr txBox="1">
            <a:spLocks noChangeArrowheads="1"/>
          </p:cNvSpPr>
          <p:nvPr/>
        </p:nvSpPr>
        <p:spPr bwMode="auto">
          <a:xfrm>
            <a:off x="7362576" y="5805264"/>
            <a:ext cx="13858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>
                <a:latin typeface="+mn-ea"/>
              </a:rPr>
              <a:t>► U-</a:t>
            </a:r>
            <a:r>
              <a:rPr lang="ko-KR" altLang="en-US" sz="1200" b="1" dirty="0">
                <a:latin typeface="+mn-ea"/>
              </a:rPr>
              <a:t>카페</a:t>
            </a:r>
          </a:p>
        </p:txBody>
      </p:sp>
      <p:pic>
        <p:nvPicPr>
          <p:cNvPr id="2050" name="Picture 2" descr="C:\Users\기술팀2\Desktop\ICT 체험교실\디지털생명체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9514" y="2457822"/>
            <a:ext cx="6838950" cy="1619250"/>
          </a:xfrm>
          <a:prstGeom prst="rect">
            <a:avLst/>
          </a:prstGeom>
          <a:noFill/>
        </p:spPr>
      </p:pic>
      <p:pic>
        <p:nvPicPr>
          <p:cNvPr id="2052" name="Picture 4" descr="C:\Users\기술팀2\Desktop\ICT 체험교실\아이클래스룸.jp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94906" y="4149080"/>
            <a:ext cx="1332000" cy="1619250"/>
          </a:xfrm>
          <a:prstGeom prst="rect">
            <a:avLst/>
          </a:prstGeom>
          <a:noFill/>
        </p:spPr>
      </p:pic>
      <p:pic>
        <p:nvPicPr>
          <p:cNvPr id="2053" name="Picture 5" descr="C:\Users\기술팀2\Desktop\ICT 체험교실\유카페.jpg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0635" y="4149080"/>
            <a:ext cx="1332000" cy="1619250"/>
          </a:xfrm>
          <a:prstGeom prst="rect">
            <a:avLst/>
          </a:prstGeom>
          <a:noFill/>
        </p:spPr>
      </p:pic>
      <p:pic>
        <p:nvPicPr>
          <p:cNvPr id="2054" name="Picture 6" descr="C:\Users\기술팀2\Desktop\ICT 체험교실\홀로그램도킹스테이션.jpg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17228" y="4149080"/>
            <a:ext cx="1332000" cy="1619250"/>
          </a:xfrm>
          <a:prstGeom prst="rect">
            <a:avLst/>
          </a:prstGeom>
          <a:noFill/>
        </p:spPr>
      </p:pic>
      <p:pic>
        <p:nvPicPr>
          <p:cNvPr id="2055" name="Picture 7" descr="C:\Users\기술팀2\Desktop\ICT 체험교실\헬스케어.jpg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40735" y="4149080"/>
            <a:ext cx="1332000" cy="1619250"/>
          </a:xfrm>
          <a:prstGeom prst="rect">
            <a:avLst/>
          </a:prstGeom>
          <a:noFill/>
        </p:spPr>
      </p:pic>
      <p:pic>
        <p:nvPicPr>
          <p:cNvPr id="2056" name="Picture 8" descr="C:\Users\기술팀2\Desktop\ICT 체험교실\유홈.jpg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08887" y="4149080"/>
            <a:ext cx="1332000" cy="16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028" name="Picture 4" descr="C:\Users\김성희\Desktop\디파 소개자료\ICT 체험교실\로봇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9974" y="3797549"/>
            <a:ext cx="2304000" cy="19022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7356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/>
              <a:t>ICT</a:t>
            </a:r>
            <a:r>
              <a:rPr lang="ko-KR" altLang="en-US" sz="2800" b="1" dirty="0" smtClean="0"/>
              <a:t>체험 교육 프로그램 </a:t>
            </a:r>
            <a:r>
              <a:rPr lang="en-US" altLang="ko-KR" sz="2400" b="1" dirty="0" smtClean="0"/>
              <a:t>(ICT</a:t>
            </a:r>
            <a:r>
              <a:rPr lang="ko-KR" altLang="en-US" sz="2400" b="1" dirty="0" smtClean="0"/>
              <a:t>로봇교실</a:t>
            </a:r>
            <a:r>
              <a:rPr lang="en-US" altLang="ko-KR" sz="2400" b="1" dirty="0" smtClean="0"/>
              <a:t>)</a:t>
            </a:r>
            <a:endParaRPr lang="ko-KR" altLang="en-US" sz="28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38853" y="1124744"/>
            <a:ext cx="73308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미래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산업의 기반이 될 꿈나무들에게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체험 및 교육 기회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제공을 통해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인력 양성에 기여</a:t>
            </a:r>
            <a:endParaRPr lang="en-US" altLang="ko-KR" sz="2000" b="1" dirty="0" smtClean="0"/>
          </a:p>
        </p:txBody>
      </p:sp>
      <p:pic>
        <p:nvPicPr>
          <p:cNvPr id="18" name="_x125726664" descr="EMB000025d84c8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38722" y="3800073"/>
            <a:ext cx="2304256" cy="1911350"/>
          </a:xfrm>
          <a:prstGeom prst="rect">
            <a:avLst/>
          </a:prstGeom>
          <a:noFill/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</p:pic>
      <p:graphicFrame>
        <p:nvGraphicFramePr>
          <p:cNvPr id="26" name="Group 171"/>
          <p:cNvGraphicFramePr>
            <a:graphicFrameLocks noGrp="1"/>
          </p:cNvGraphicFramePr>
          <p:nvPr/>
        </p:nvGraphicFramePr>
        <p:xfrm>
          <a:off x="1619672" y="1960633"/>
          <a:ext cx="7056785" cy="1688583"/>
        </p:xfrm>
        <a:graphic>
          <a:graphicData uri="http://schemas.openxmlformats.org/drawingml/2006/table">
            <a:tbl>
              <a:tblPr/>
              <a:tblGrid>
                <a:gridCol w="1764196"/>
                <a:gridCol w="5292589"/>
              </a:tblGrid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  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용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교육내용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로봇에 사용되는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ICT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기술의 원리를 이해하고 로봇 조립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참여연령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초등학교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3~6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제한인원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 진행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소요시간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ICT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체험 교육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(90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+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전시관 관람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(50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-&gt;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(140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교육일시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째주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토요일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방학기간 오후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Users\김성희\Desktop\디파 소개자료\크기변환_IMG_328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800073"/>
            <a:ext cx="2304256" cy="1911600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</p:pic>
      <p:pic>
        <p:nvPicPr>
          <p:cNvPr id="3" name="Picture 3" descr="C:\Users\김성희\Desktop\디파 소개자료\ICT 체험교실\로봇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801740"/>
            <a:ext cx="2304000" cy="19022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051" name="Picture 3" descr="C:\Users\김성희\Desktop\디파 소개자료\ICT 체험교실\다빈치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8978" y="3975021"/>
            <a:ext cx="2304000" cy="19022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7806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/>
              <a:t>ICT</a:t>
            </a:r>
            <a:r>
              <a:rPr lang="ko-KR" altLang="en-US" sz="2800" b="1" dirty="0" smtClean="0"/>
              <a:t>체험 교육 프로그램 </a:t>
            </a:r>
            <a:r>
              <a:rPr lang="en-US" altLang="ko-KR" sz="2400" b="1" dirty="0" smtClean="0"/>
              <a:t>(</a:t>
            </a:r>
            <a:r>
              <a:rPr lang="ko-KR" altLang="en-US" sz="2400" b="1" dirty="0" err="1" smtClean="0"/>
              <a:t>다빈치에어교실</a:t>
            </a:r>
            <a:r>
              <a:rPr lang="en-US" altLang="ko-KR" sz="2400" b="1" dirty="0" smtClean="0"/>
              <a:t>)</a:t>
            </a:r>
            <a:endParaRPr lang="ko-KR" altLang="en-US" sz="28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38853" y="1124744"/>
            <a:ext cx="71032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즐기면서 배우고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배우면서 활용할 수 있는 역량을 함양하고</a:t>
            </a:r>
            <a:r>
              <a:rPr lang="en-US" altLang="ko-KR" sz="2000" b="1" dirty="0" smtClean="0"/>
              <a:t>,</a:t>
            </a:r>
          </a:p>
          <a:p>
            <a:r>
              <a:rPr lang="ko-KR" altLang="en-US" sz="2000" b="1" dirty="0" smtClean="0"/>
              <a:t>항공과학의 창의적인 인재를 육성</a:t>
            </a:r>
            <a:endParaRPr lang="en-US" altLang="ko-KR" sz="2000" b="1" dirty="0" smtClean="0"/>
          </a:p>
        </p:txBody>
      </p:sp>
      <p:graphicFrame>
        <p:nvGraphicFramePr>
          <p:cNvPr id="26" name="Group 171"/>
          <p:cNvGraphicFramePr>
            <a:graphicFrameLocks noGrp="1"/>
          </p:cNvGraphicFramePr>
          <p:nvPr/>
        </p:nvGraphicFramePr>
        <p:xfrm>
          <a:off x="1619672" y="1960633"/>
          <a:ext cx="7056785" cy="1828800"/>
        </p:xfrm>
        <a:graphic>
          <a:graphicData uri="http://schemas.openxmlformats.org/drawingml/2006/table">
            <a:tbl>
              <a:tblPr/>
              <a:tblGrid>
                <a:gridCol w="1764196"/>
                <a:gridCol w="5292589"/>
              </a:tblGrid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  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용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교육내용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비행기의 원리를 배우고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직접 비행기를 만들어 봄으로써 원리를 이해하는 교육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참여연령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초등학교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4~6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학생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제한인원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소요시간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ICT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체험 교육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(90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+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전시관 관람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(50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-&gt;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(140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교육일시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째주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토요일 오후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50" name="Picture 2" descr="C:\Users\김성희\Desktop\디파 소개자료\ICT 체험교실\다빈치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6192" y="3971156"/>
            <a:ext cx="2304000" cy="19022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2" name="Picture 4" descr="C:\Users\김성희\Desktop\디파 소개자료\ICT 체험교실\다빈치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2931" y="3961631"/>
            <a:ext cx="2304000" cy="19022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8599" y="332656"/>
            <a:ext cx="6888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ko-KR" altLang="en-US" sz="2800" b="1" dirty="0" smtClean="0"/>
              <a:t> </a:t>
            </a:r>
            <a:r>
              <a:rPr lang="en-US" altLang="ko-KR" sz="2800" b="1" dirty="0" smtClean="0"/>
              <a:t>ICT</a:t>
            </a:r>
            <a:r>
              <a:rPr lang="ko-KR" altLang="en-US" sz="2800" b="1" dirty="0" smtClean="0"/>
              <a:t>체험 교육 프로그램 </a:t>
            </a:r>
            <a:r>
              <a:rPr lang="en-US" altLang="ko-KR" sz="2400" b="1" dirty="0" smtClean="0"/>
              <a:t>(DIKI</a:t>
            </a:r>
            <a:r>
              <a:rPr lang="ko-KR" altLang="en-US" sz="2400" b="1" dirty="0" smtClean="0"/>
              <a:t>교실</a:t>
            </a:r>
            <a:r>
              <a:rPr lang="en-US" altLang="ko-KR" sz="2400" b="1" dirty="0" smtClean="0"/>
              <a:t>)</a:t>
            </a:r>
            <a:endParaRPr lang="ko-KR" altLang="en-US" sz="2400" b="1" dirty="0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438853" y="1124744"/>
            <a:ext cx="6968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/>
              <a:t>아이와 함께 배움으로 세대간의 격차를 줄이고 아이의 입장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에서 생각해 볼 수 있는 시간</a:t>
            </a:r>
            <a:endParaRPr lang="en-US" altLang="ko-KR" sz="2000" b="1" dirty="0" smtClean="0"/>
          </a:p>
        </p:txBody>
      </p:sp>
      <p:graphicFrame>
        <p:nvGraphicFramePr>
          <p:cNvPr id="26" name="Group 171"/>
          <p:cNvGraphicFramePr>
            <a:graphicFrameLocks noGrp="1"/>
          </p:cNvGraphicFramePr>
          <p:nvPr/>
        </p:nvGraphicFramePr>
        <p:xfrm>
          <a:off x="1619672" y="1960633"/>
          <a:ext cx="7056785" cy="1688583"/>
        </p:xfrm>
        <a:graphic>
          <a:graphicData uri="http://schemas.openxmlformats.org/drawingml/2006/table">
            <a:tbl>
              <a:tblPr/>
              <a:tblGrid>
                <a:gridCol w="1764196"/>
                <a:gridCol w="5292589"/>
              </a:tblGrid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  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용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교육내용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블록을 조립하여 쉽게 전자회로를 구성하고 원리를 이해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참여연령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초등학교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3~6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학년 학생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/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학부모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제한인원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 진행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학생과 학부모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소요시간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ICT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체험 교육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(90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+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전시관 관람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(50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-&gt;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(140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교육일시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째주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토요일 오후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Users\김성희\Desktop\디파 소개자료\크기변환_IMG_32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893664"/>
            <a:ext cx="2304256" cy="1911600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</p:pic>
      <p:pic>
        <p:nvPicPr>
          <p:cNvPr id="3074" name="Picture 2" descr="C:\Users\김성희\Desktop\디파 소개자료\ICT 체험교실\디키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27655" y="3886672"/>
            <a:ext cx="2315323" cy="1911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5" name="Picture 3" descr="C:\Users\김성희\Desktop\디파 소개자료\ICT 체험교실\디키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3406" y="3897489"/>
            <a:ext cx="2304000" cy="19022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5707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ko-KR" altLang="en-US" sz="2800" b="1" dirty="0" err="1" smtClean="0"/>
              <a:t>디지털파빌리온</a:t>
            </a:r>
            <a:r>
              <a:rPr lang="ko-KR" altLang="en-US" sz="2800" b="1" dirty="0" smtClean="0"/>
              <a:t> 체험방법</a:t>
            </a:r>
            <a:endParaRPr lang="ko-KR" altLang="en-US" sz="1600" b="1" dirty="0"/>
          </a:p>
        </p:txBody>
      </p:sp>
      <p:sp>
        <p:nvSpPr>
          <p:cNvPr id="6" name="직사각형 5"/>
          <p:cNvSpPr/>
          <p:nvPr/>
        </p:nvSpPr>
        <p:spPr>
          <a:xfrm>
            <a:off x="3995936" y="4543028"/>
            <a:ext cx="4320480" cy="1328400"/>
          </a:xfrm>
          <a:prstGeom prst="rect">
            <a:avLst/>
          </a:prstGeom>
          <a:solidFill>
            <a:schemeClr val="accent3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995936" y="3140968"/>
            <a:ext cx="4320480" cy="1328400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995936" y="1772816"/>
            <a:ext cx="4320480" cy="1303200"/>
          </a:xfrm>
          <a:prstGeom prst="rect">
            <a:avLst/>
          </a:prstGeom>
          <a:solidFill>
            <a:schemeClr val="accent6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 descr="스트리트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1772816"/>
            <a:ext cx="2376000" cy="13018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그림 12" descr="여행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3140968"/>
            <a:ext cx="2376000" cy="13281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그림 13" descr="클래스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672" y="4537695"/>
            <a:ext cx="2376000" cy="13299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Text Box 36"/>
          <p:cNvSpPr txBox="1">
            <a:spLocks noChangeArrowheads="1"/>
          </p:cNvSpPr>
          <p:nvPr/>
        </p:nvSpPr>
        <p:spPr bwMode="auto">
          <a:xfrm>
            <a:off x="4067944" y="1838980"/>
            <a:ext cx="42484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 err="1" smtClean="0">
                <a:latin typeface="+mn-ea"/>
              </a:rPr>
              <a:t>입장전</a:t>
            </a:r>
            <a:r>
              <a:rPr lang="ko-KR" altLang="en-US" sz="1600" b="1" dirty="0" smtClean="0">
                <a:latin typeface="+mn-ea"/>
              </a:rPr>
              <a:t> </a:t>
            </a:r>
            <a:r>
              <a:rPr lang="en-US" altLang="ko-KR" sz="1600" b="1" dirty="0" smtClean="0">
                <a:latin typeface="+mn-ea"/>
              </a:rPr>
              <a:t>RFID </a:t>
            </a:r>
            <a:r>
              <a:rPr lang="ko-KR" altLang="en-US" sz="1600" b="1" dirty="0" smtClean="0">
                <a:latin typeface="+mn-ea"/>
              </a:rPr>
              <a:t>카드 발급</a:t>
            </a:r>
            <a:endParaRPr lang="en-US" altLang="ko-KR" sz="16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+mn-ea"/>
              </a:rPr>
              <a:t>각 전시 아이템마다 </a:t>
            </a:r>
            <a:r>
              <a:rPr lang="en-US" altLang="ko-KR" sz="1200" b="1" dirty="0" smtClean="0">
                <a:latin typeface="+mn-ea"/>
              </a:rPr>
              <a:t>RFID</a:t>
            </a:r>
            <a:r>
              <a:rPr lang="ko-KR" altLang="en-US" sz="1200" b="1" dirty="0" smtClean="0">
                <a:latin typeface="+mn-ea"/>
              </a:rPr>
              <a:t>가 표시된 곳에 카드를 인식하여 체험 시작</a:t>
            </a:r>
          </a:p>
          <a:p>
            <a:pPr>
              <a:spcBef>
                <a:spcPct val="50000"/>
              </a:spcBef>
            </a:pPr>
            <a:endParaRPr lang="ko-KR" altLang="en-US" sz="1200" dirty="0">
              <a:latin typeface="+mn-ea"/>
            </a:endParaRPr>
          </a:p>
        </p:txBody>
      </p:sp>
      <p:sp>
        <p:nvSpPr>
          <p:cNvPr id="16" name="Text Box 36"/>
          <p:cNvSpPr txBox="1">
            <a:spLocks noChangeArrowheads="1"/>
          </p:cNvSpPr>
          <p:nvPr/>
        </p:nvSpPr>
        <p:spPr bwMode="auto">
          <a:xfrm>
            <a:off x="4067944" y="3189709"/>
            <a:ext cx="424847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 err="1" smtClean="0">
                <a:latin typeface="+mn-ea"/>
              </a:rPr>
              <a:t>도슨트의</a:t>
            </a:r>
            <a:r>
              <a:rPr lang="ko-KR" altLang="en-US" sz="1600" b="1" dirty="0" smtClean="0">
                <a:latin typeface="+mn-ea"/>
              </a:rPr>
              <a:t>  친절한 설명</a:t>
            </a:r>
            <a:endParaRPr lang="en-US" altLang="ko-KR" sz="16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+mn-ea"/>
              </a:rPr>
              <a:t>주요 전시 아이템에 관한 체험방법 및 접목된 </a:t>
            </a:r>
            <a:r>
              <a:rPr lang="en-US" altLang="ko-KR" sz="1200" b="1" dirty="0" smtClean="0">
                <a:latin typeface="+mn-ea"/>
              </a:rPr>
              <a:t>ICT</a:t>
            </a:r>
            <a:r>
              <a:rPr lang="ko-KR" altLang="en-US" sz="1200" b="1" dirty="0" smtClean="0">
                <a:latin typeface="+mn-ea"/>
              </a:rPr>
              <a:t>기술 설명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7" name="Text Box 36"/>
          <p:cNvSpPr txBox="1">
            <a:spLocks noChangeArrowheads="1"/>
          </p:cNvSpPr>
          <p:nvPr/>
        </p:nvSpPr>
        <p:spPr bwMode="auto">
          <a:xfrm>
            <a:off x="4067944" y="4557861"/>
            <a:ext cx="424847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 smtClean="0">
                <a:latin typeface="+mn-ea"/>
              </a:rPr>
              <a:t>체험 아이템의 자유 관람</a:t>
            </a:r>
            <a:endParaRPr lang="en-US" altLang="ko-KR" sz="16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+mn-ea"/>
              </a:rPr>
              <a:t>자신이 원하는 아이템 위주로 자유롭게 체험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05410" y="1043211"/>
            <a:ext cx="32635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 smtClean="0"/>
              <a:t>42</a:t>
            </a:r>
            <a:r>
              <a:rPr lang="ko-KR" altLang="en-US" sz="3600" b="1" dirty="0" smtClean="0"/>
              <a:t>개의 </a:t>
            </a:r>
            <a:r>
              <a:rPr lang="en-US" altLang="ko-KR" sz="3600" b="1" dirty="0" smtClean="0"/>
              <a:t>Item !!</a:t>
            </a:r>
            <a:endParaRPr lang="ko-KR" altLang="en-US" sz="3600" b="1" dirty="0"/>
          </a:p>
        </p:txBody>
      </p:sp>
      <p:pic>
        <p:nvPicPr>
          <p:cNvPr id="4098" name="Picture 2" descr="C:\Users\김성희\Desktop\디파 소개자료\도슨트 설명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3140968"/>
            <a:ext cx="2376264" cy="1328400"/>
          </a:xfrm>
          <a:prstGeom prst="rect">
            <a:avLst/>
          </a:prstGeom>
          <a:noFill/>
        </p:spPr>
      </p:pic>
      <p:pic>
        <p:nvPicPr>
          <p:cNvPr id="4099" name="Picture 3" descr="C:\Users\김성희\Desktop\디파 소개자료\자유투어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7290" y="4540647"/>
            <a:ext cx="2376264" cy="1328400"/>
          </a:xfrm>
          <a:prstGeom prst="rect">
            <a:avLst/>
          </a:prstGeom>
          <a:noFill/>
        </p:spPr>
      </p:pic>
      <p:pic>
        <p:nvPicPr>
          <p:cNvPr id="4100" name="Picture 4" descr="C:\Users\김성희\Desktop\디파 소개자료\투어준비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1772816"/>
            <a:ext cx="2376264" cy="130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350" y="6350"/>
            <a:ext cx="9144000" cy="6857999"/>
          </a:xfrm>
          <a:prstGeom prst="rect">
            <a:avLst/>
          </a:prstGeom>
        </p:spPr>
      </p:pic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4523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식당 및 편의시설</a:t>
            </a:r>
            <a:endParaRPr lang="ko-KR" altLang="en-US" sz="1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438853" y="1124744"/>
            <a:ext cx="7213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다양한 부대시설을 포함한 각 종 편의시설 등을 제공하고 있습니다</a:t>
            </a:r>
            <a:r>
              <a:rPr lang="en-US" altLang="ko-KR" b="1" dirty="0" smtClean="0"/>
              <a:t>. </a:t>
            </a:r>
          </a:p>
          <a:p>
            <a:r>
              <a:rPr lang="ko-KR" altLang="en-US" b="1" dirty="0" smtClean="0"/>
              <a:t>쾌적한 공간에서 다양한 먹거리를 편리하게 이용하실 수 있습니다</a:t>
            </a:r>
            <a:r>
              <a:rPr lang="en-US" altLang="ko-KR" b="1" dirty="0" smtClean="0"/>
              <a:t>.</a:t>
            </a:r>
          </a:p>
        </p:txBody>
      </p:sp>
      <p:pic>
        <p:nvPicPr>
          <p:cNvPr id="8" name="그림 7" descr="푸드코트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0730" y="3553233"/>
            <a:ext cx="2848373" cy="2191056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763020" y="2274810"/>
            <a:ext cx="12241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 Box 57"/>
          <p:cNvSpPr txBox="1">
            <a:spLocks noChangeArrowheads="1"/>
          </p:cNvSpPr>
          <p:nvPr/>
        </p:nvSpPr>
        <p:spPr bwMode="auto">
          <a:xfrm>
            <a:off x="1653580" y="1999873"/>
            <a:ext cx="15121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dirty="0" smtClean="0">
                <a:latin typeface="+mn-ea"/>
              </a:rPr>
              <a:t>►</a:t>
            </a:r>
            <a:r>
              <a:rPr lang="ko-KR" altLang="en-US" sz="1200" dirty="0" smtClean="0">
                <a:latin typeface="+mn-ea"/>
              </a:rPr>
              <a:t>각종 편의시설들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17" name="그림 16" descr="편의 시설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25588" y="2318713"/>
            <a:ext cx="1800476" cy="1076475"/>
          </a:xfrm>
          <a:prstGeom prst="rect">
            <a:avLst/>
          </a:prstGeom>
        </p:spPr>
      </p:pic>
      <p:pic>
        <p:nvPicPr>
          <p:cNvPr id="18" name="그림 17" descr="페스트푸드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97796" y="2328238"/>
            <a:ext cx="2867425" cy="1047896"/>
          </a:xfrm>
          <a:prstGeom prst="rect">
            <a:avLst/>
          </a:prstGeom>
        </p:spPr>
      </p:pic>
      <p:sp>
        <p:nvSpPr>
          <p:cNvPr id="19" name="Text Box 57"/>
          <p:cNvSpPr txBox="1">
            <a:spLocks noChangeArrowheads="1"/>
          </p:cNvSpPr>
          <p:nvPr/>
        </p:nvSpPr>
        <p:spPr bwMode="auto">
          <a:xfrm>
            <a:off x="1619672" y="5744289"/>
            <a:ext cx="15121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</a:t>
            </a:r>
            <a:r>
              <a:rPr lang="ko-KR" altLang="en-US" sz="1200" b="1" dirty="0" err="1" smtClean="0">
                <a:latin typeface="+mn-ea"/>
              </a:rPr>
              <a:t>푸드코트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554316" y="2348880"/>
            <a:ext cx="1656184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사진한장</a:t>
            </a:r>
            <a:endParaRPr lang="ko-KR" altLang="en-US" dirty="0"/>
          </a:p>
        </p:txBody>
      </p:sp>
      <p:pic>
        <p:nvPicPr>
          <p:cNvPr id="6146" name="Picture 2" descr="C:\Users\김성희\Desktop\디파 소개자료\버거킹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40939" y="2336180"/>
            <a:ext cx="1754179" cy="1051200"/>
          </a:xfrm>
          <a:prstGeom prst="rect">
            <a:avLst/>
          </a:prstGeom>
          <a:noFill/>
        </p:spPr>
      </p:pic>
      <p:pic>
        <p:nvPicPr>
          <p:cNvPr id="6147" name="Picture 3" descr="C:\Users\김성희\Desktop\디파 소개자료\1층 상가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3675" y="2327449"/>
            <a:ext cx="1408879" cy="105120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86314" y="5000636"/>
            <a:ext cx="39290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* </a:t>
            </a:r>
            <a:r>
              <a:rPr lang="ko-KR" altLang="en-US" sz="1600" dirty="0" smtClean="0"/>
              <a:t>단체예약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등 이용관련내용은 별도 문의</a:t>
            </a:r>
            <a:endParaRPr lang="ko-KR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350" y="6350"/>
            <a:ext cx="9144000" cy="6857999"/>
          </a:xfrm>
          <a:prstGeom prst="rect">
            <a:avLst/>
          </a:prstGeom>
        </p:spPr>
      </p:pic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4270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ko-KR" altLang="en-US" sz="2800" b="1" dirty="0" smtClean="0"/>
              <a:t>교통 및 주차시설</a:t>
            </a:r>
            <a:endParaRPr lang="ko-KR" altLang="en-US" sz="1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693421" y="11247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대중교통</a:t>
            </a:r>
            <a:endParaRPr lang="en-US" altLang="ko-KR" b="1" dirty="0" smtClean="0"/>
          </a:p>
        </p:txBody>
      </p:sp>
      <p:sp>
        <p:nvSpPr>
          <p:cNvPr id="13" name="직사각형 12"/>
          <p:cNvSpPr/>
          <p:nvPr/>
        </p:nvSpPr>
        <p:spPr>
          <a:xfrm>
            <a:off x="3763020" y="2274810"/>
            <a:ext cx="12241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 descr="주차장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3501008"/>
            <a:ext cx="3585845" cy="21924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54059" y="3068960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주차 시설</a:t>
            </a:r>
            <a:endParaRPr lang="en-US" altLang="ko-KR" b="1" dirty="0" smtClean="0"/>
          </a:p>
        </p:txBody>
      </p:sp>
      <p:sp>
        <p:nvSpPr>
          <p:cNvPr id="23" name="직사각형 22"/>
          <p:cNvSpPr/>
          <p:nvPr/>
        </p:nvSpPr>
        <p:spPr>
          <a:xfrm>
            <a:off x="5383138" y="3501008"/>
            <a:ext cx="2808312" cy="2192400"/>
          </a:xfrm>
          <a:prstGeom prst="rect">
            <a:avLst/>
          </a:prstGeom>
          <a:solidFill>
            <a:schemeClr val="accent3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691680" y="1556792"/>
            <a:ext cx="6480720" cy="1368152"/>
          </a:xfrm>
          <a:prstGeom prst="rect">
            <a:avLst/>
          </a:prstGeom>
          <a:solidFill>
            <a:schemeClr val="accent3"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5" name="Text Box 36"/>
          <p:cNvSpPr txBox="1">
            <a:spLocks noChangeArrowheads="1"/>
          </p:cNvSpPr>
          <p:nvPr/>
        </p:nvSpPr>
        <p:spPr bwMode="auto">
          <a:xfrm>
            <a:off x="1763688" y="1628800"/>
            <a:ext cx="633670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+mn-ea"/>
              </a:rPr>
              <a:t>지하철 </a:t>
            </a:r>
            <a:r>
              <a:rPr lang="en-US" altLang="ko-KR" sz="1200" b="1" dirty="0" smtClean="0">
                <a:latin typeface="+mn-ea"/>
              </a:rPr>
              <a:t>: 6</a:t>
            </a:r>
            <a:r>
              <a:rPr lang="ko-KR" altLang="en-US" sz="1200" b="1" dirty="0" smtClean="0">
                <a:latin typeface="+mn-ea"/>
              </a:rPr>
              <a:t>호선 </a:t>
            </a:r>
            <a:r>
              <a:rPr lang="ko-KR" altLang="en-US" sz="1200" b="1" dirty="0" err="1" smtClean="0">
                <a:latin typeface="+mn-ea"/>
              </a:rPr>
              <a:t>디지털미디어시티역</a:t>
            </a:r>
            <a:r>
              <a:rPr lang="ko-KR" altLang="en-US" sz="1200" b="1" dirty="0" smtClean="0">
                <a:latin typeface="+mn-ea"/>
              </a:rPr>
              <a:t> 하차 </a:t>
            </a:r>
            <a:r>
              <a:rPr lang="en-US" altLang="ko-KR" sz="1200" b="1" dirty="0" smtClean="0">
                <a:latin typeface="+mn-ea"/>
              </a:rPr>
              <a:t>2</a:t>
            </a:r>
            <a:r>
              <a:rPr lang="ko-KR" altLang="en-US" sz="1200" b="1" dirty="0" smtClean="0">
                <a:latin typeface="+mn-ea"/>
              </a:rPr>
              <a:t>번 출구 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도보 </a:t>
            </a:r>
            <a:r>
              <a:rPr lang="en-US" altLang="ko-KR" sz="1200" b="1" dirty="0" smtClean="0">
                <a:latin typeface="+mn-ea"/>
              </a:rPr>
              <a:t>15</a:t>
            </a:r>
            <a:r>
              <a:rPr lang="ko-KR" altLang="en-US" sz="1200" b="1" dirty="0" smtClean="0">
                <a:latin typeface="+mn-ea"/>
              </a:rPr>
              <a:t>분</a:t>
            </a:r>
            <a:r>
              <a:rPr lang="en-US" altLang="ko-KR" sz="1200" b="1" dirty="0" smtClean="0"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 </a:t>
            </a:r>
            <a:r>
              <a:rPr lang="ko-KR" altLang="en-US" sz="1200" b="1" dirty="0" smtClean="0">
                <a:latin typeface="+mn-ea"/>
              </a:rPr>
              <a:t>공항철도 </a:t>
            </a:r>
            <a:r>
              <a:rPr lang="ko-KR" altLang="en-US" sz="1200" b="1" dirty="0" err="1" smtClean="0">
                <a:latin typeface="+mn-ea"/>
              </a:rPr>
              <a:t>디지털미디어시티역</a:t>
            </a:r>
            <a:r>
              <a:rPr lang="ko-KR" altLang="en-US" sz="1200" b="1" dirty="0" smtClean="0">
                <a:latin typeface="+mn-ea"/>
              </a:rPr>
              <a:t> 하차 </a:t>
            </a:r>
            <a:r>
              <a:rPr lang="en-US" altLang="ko-KR" sz="1200" b="1" dirty="0" smtClean="0">
                <a:latin typeface="+mn-ea"/>
              </a:rPr>
              <a:t>9</a:t>
            </a:r>
            <a:r>
              <a:rPr lang="ko-KR" altLang="en-US" sz="1200" b="1" dirty="0" smtClean="0">
                <a:latin typeface="+mn-ea"/>
              </a:rPr>
              <a:t>번 출구 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도보 </a:t>
            </a:r>
            <a:r>
              <a:rPr lang="en-US" altLang="ko-KR" sz="1200" b="1" dirty="0" smtClean="0">
                <a:latin typeface="+mn-ea"/>
              </a:rPr>
              <a:t>10</a:t>
            </a:r>
            <a:r>
              <a:rPr lang="ko-KR" altLang="en-US" sz="1200" b="1" dirty="0" smtClean="0">
                <a:latin typeface="+mn-ea"/>
              </a:rPr>
              <a:t>분</a:t>
            </a:r>
            <a:r>
              <a:rPr lang="en-US" altLang="ko-KR" sz="1200" b="1" dirty="0" smtClean="0"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200" b="1" dirty="0" err="1" smtClean="0">
                <a:latin typeface="+mn-ea"/>
              </a:rPr>
              <a:t>버</a:t>
            </a:r>
            <a:r>
              <a:rPr lang="ko-KR" altLang="en-US" sz="1200" b="1" dirty="0" smtClean="0">
                <a:latin typeface="+mn-ea"/>
              </a:rPr>
              <a:t>   </a:t>
            </a:r>
            <a:r>
              <a:rPr lang="ko-KR" altLang="en-US" sz="1200" b="1" dirty="0" err="1" smtClean="0">
                <a:latin typeface="+mn-ea"/>
              </a:rPr>
              <a:t>스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: 171, 271, 470, 6715, 7013, 7019, 7711, 7715, 7730, 9711</a:t>
            </a:r>
            <a:r>
              <a:rPr lang="ko-KR" altLang="en-US" sz="1200" b="1" dirty="0" smtClean="0">
                <a:latin typeface="+mn-ea"/>
              </a:rPr>
              <a:t>번 </a:t>
            </a:r>
            <a:r>
              <a:rPr lang="ko-KR" altLang="en-US" sz="1200" b="1" dirty="0" err="1" smtClean="0">
                <a:latin typeface="+mn-ea"/>
              </a:rPr>
              <a:t>누리꿈스퀘어</a:t>
            </a:r>
            <a:r>
              <a:rPr lang="ko-KR" altLang="en-US" sz="1200" b="1" dirty="0" smtClean="0">
                <a:latin typeface="+mn-ea"/>
              </a:rPr>
              <a:t> 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</a:t>
            </a:r>
            <a:r>
              <a:rPr lang="ko-KR" altLang="en-US" sz="1200" b="1" dirty="0" smtClean="0">
                <a:latin typeface="+mn-ea"/>
              </a:rPr>
              <a:t>빌딩 앞 하차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26" name="Text Box 36"/>
          <p:cNvSpPr txBox="1">
            <a:spLocks noChangeArrowheads="1"/>
          </p:cNvSpPr>
          <p:nvPr/>
        </p:nvSpPr>
        <p:spPr bwMode="auto">
          <a:xfrm>
            <a:off x="5436096" y="3772197"/>
            <a:ext cx="63367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+mn-ea"/>
              </a:rPr>
              <a:t>주차장 </a:t>
            </a:r>
            <a:r>
              <a:rPr lang="en-US" altLang="ko-KR" sz="1200" b="1" dirty="0" smtClean="0">
                <a:latin typeface="+mn-ea"/>
              </a:rPr>
              <a:t>: 1200</a:t>
            </a:r>
            <a:r>
              <a:rPr lang="ko-KR" altLang="en-US" sz="1200" b="1" dirty="0" smtClean="0">
                <a:latin typeface="+mn-ea"/>
              </a:rPr>
              <a:t>대 주차가능 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(15</a:t>
            </a:r>
            <a:r>
              <a:rPr lang="ko-KR" altLang="en-US" sz="1200" b="1" dirty="0" smtClean="0">
                <a:latin typeface="+mn-ea"/>
              </a:rPr>
              <a:t>인승 미만</a:t>
            </a:r>
            <a:r>
              <a:rPr lang="en-US" altLang="ko-KR" sz="1200" b="1" dirty="0" smtClean="0"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200" b="1" dirty="0" err="1" smtClean="0">
                <a:latin typeface="+mn-ea"/>
              </a:rPr>
              <a:t>주차비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: 30</a:t>
            </a:r>
            <a:r>
              <a:rPr lang="ko-KR" altLang="en-US" sz="1200" b="1" dirty="0" smtClean="0">
                <a:latin typeface="+mn-ea"/>
              </a:rPr>
              <a:t>분 무료 </a:t>
            </a:r>
            <a:r>
              <a:rPr lang="en-US" altLang="ko-KR" sz="1200" b="1" dirty="0" smtClean="0">
                <a:latin typeface="+mn-ea"/>
              </a:rPr>
              <a:t>(10</a:t>
            </a:r>
            <a:r>
              <a:rPr lang="ko-KR" altLang="en-US" sz="1200" b="1" dirty="0" smtClean="0">
                <a:latin typeface="+mn-ea"/>
              </a:rPr>
              <a:t>분당 </a:t>
            </a:r>
            <a:r>
              <a:rPr lang="en-US" altLang="ko-KR" sz="1200" b="1" dirty="0" smtClean="0">
                <a:latin typeface="+mn-ea"/>
              </a:rPr>
              <a:t>500</a:t>
            </a:r>
            <a:r>
              <a:rPr lang="ko-KR" altLang="en-US" sz="1200" b="1" dirty="0" smtClean="0">
                <a:latin typeface="+mn-ea"/>
              </a:rPr>
              <a:t>원</a:t>
            </a:r>
            <a:r>
              <a:rPr lang="en-US" altLang="ko-KR" sz="1200" b="1" dirty="0" smtClean="0"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ko-KR" altLang="en-US" sz="1200" b="1" dirty="0" smtClean="0">
                <a:latin typeface="+mn-ea"/>
              </a:rPr>
              <a:t>대형버스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주변 공원 주차장 이용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  (</a:t>
            </a:r>
            <a:r>
              <a:rPr lang="ko-KR" altLang="en-US" sz="1200" b="1" dirty="0" smtClean="0">
                <a:latin typeface="+mn-ea"/>
              </a:rPr>
              <a:t>하늘공원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노을공원</a:t>
            </a:r>
            <a:r>
              <a:rPr lang="en-US" altLang="ko-KR" sz="1200" b="1" dirty="0" smtClean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8" name="모서리가 둥근 직사각형 7"/>
          <p:cNvSpPr/>
          <p:nvPr/>
        </p:nvSpPr>
        <p:spPr>
          <a:xfrm>
            <a:off x="1591097" y="1028353"/>
            <a:ext cx="7552903" cy="1656184"/>
          </a:xfrm>
          <a:prstGeom prst="roundRect">
            <a:avLst/>
          </a:prstGeom>
          <a:solidFill>
            <a:schemeClr val="accent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ko-KR" altLang="en-US" sz="2800" b="1" dirty="0" smtClean="0"/>
              <a:t>주변정보</a:t>
            </a:r>
            <a:endParaRPr lang="ko-KR" altLang="en-US" sz="1600" b="1" dirty="0"/>
          </a:p>
        </p:txBody>
      </p:sp>
      <p:pic>
        <p:nvPicPr>
          <p:cNvPr id="6" name="_x127928816" descr="EMB00002fb009d1"/>
          <p:cNvPicPr>
            <a:picLocks noChangeAspect="1" noChangeArrowheads="1"/>
          </p:cNvPicPr>
          <p:nvPr/>
        </p:nvPicPr>
        <p:blipFill>
          <a:blip r:embed="rId4" cstate="print"/>
          <a:srcRect r="50102" b="1215"/>
          <a:stretch>
            <a:fillRect/>
          </a:stretch>
        </p:blipFill>
        <p:spPr bwMode="auto">
          <a:xfrm>
            <a:off x="1778968" y="1398538"/>
            <a:ext cx="1712912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 Box 57"/>
          <p:cNvSpPr txBox="1">
            <a:spLocks noChangeArrowheads="1"/>
          </p:cNvSpPr>
          <p:nvPr/>
        </p:nvSpPr>
        <p:spPr bwMode="auto">
          <a:xfrm>
            <a:off x="1663105" y="1056928"/>
            <a:ext cx="15121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►DMC </a:t>
            </a:r>
            <a:r>
              <a:rPr lang="ko-KR" altLang="en-US" sz="1200" b="1" dirty="0" smtClean="0">
                <a:latin typeface="+mn-ea"/>
              </a:rPr>
              <a:t>홍보관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619672" y="2828553"/>
            <a:ext cx="7524328" cy="1656184"/>
          </a:xfrm>
          <a:prstGeom prst="roundRect">
            <a:avLst/>
          </a:prstGeom>
          <a:solidFill>
            <a:schemeClr val="accent1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187624" y="4624561"/>
            <a:ext cx="7956376" cy="1656184"/>
          </a:xfrm>
          <a:prstGeom prst="roundRect">
            <a:avLst/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_x128022608" descr="EMB00002fb009d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8982" y="5040243"/>
            <a:ext cx="1728191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 Box 57"/>
          <p:cNvSpPr txBox="1">
            <a:spLocks noChangeArrowheads="1"/>
          </p:cNvSpPr>
          <p:nvPr/>
        </p:nvSpPr>
        <p:spPr bwMode="auto">
          <a:xfrm>
            <a:off x="1259632" y="4700761"/>
            <a:ext cx="151216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►KBS </a:t>
            </a:r>
            <a:r>
              <a:rPr lang="ko-KR" altLang="en-US" sz="1200" b="1" dirty="0" smtClean="0">
                <a:latin typeface="+mn-ea"/>
              </a:rPr>
              <a:t>미디어 센터</a:t>
            </a:r>
          </a:p>
          <a:p>
            <a:pPr>
              <a:spcBef>
                <a:spcPct val="50000"/>
              </a:spcBef>
            </a:pPr>
            <a:endParaRPr lang="ko-KR" altLang="en-US" sz="1200" b="1" dirty="0">
              <a:latin typeface="+mn-ea"/>
            </a:endParaRPr>
          </a:p>
        </p:txBody>
      </p:sp>
      <p:pic>
        <p:nvPicPr>
          <p:cNvPr id="18" name="_x127928336" descr="EMB00002fb009c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70038" y="1404268"/>
            <a:ext cx="1724025" cy="10886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_x127928816" descr="EMB00002fb009d1"/>
          <p:cNvPicPr>
            <a:picLocks noChangeAspect="1" noChangeArrowheads="1"/>
          </p:cNvPicPr>
          <p:nvPr/>
        </p:nvPicPr>
        <p:blipFill>
          <a:blip r:embed="rId4" cstate="print"/>
          <a:srcRect r="50102" b="1215"/>
          <a:stretch>
            <a:fillRect/>
          </a:stretch>
        </p:blipFill>
        <p:spPr bwMode="auto">
          <a:xfrm>
            <a:off x="1416348" y="5013176"/>
            <a:ext cx="1712912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3528392" y="1412776"/>
            <a:ext cx="536408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전시 내용 </a:t>
            </a:r>
            <a:r>
              <a:rPr lang="en-US" altLang="ko-KR" sz="1200" b="1" dirty="0" smtClean="0">
                <a:latin typeface="+mn-ea"/>
              </a:rPr>
              <a:t>: DMC</a:t>
            </a:r>
            <a:r>
              <a:rPr lang="ko-KR" altLang="en-US" sz="1200" b="1" dirty="0" smtClean="0">
                <a:latin typeface="+mn-ea"/>
              </a:rPr>
              <a:t>사업을 한눈에 볼 수 있는 홍보전시실과 영상으로 즐기는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    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3D </a:t>
            </a:r>
            <a:r>
              <a:rPr lang="ko-KR" altLang="en-US" sz="1200" b="1" dirty="0" smtClean="0">
                <a:latin typeface="+mn-ea"/>
              </a:rPr>
              <a:t>입체영상관</a:t>
            </a:r>
            <a:r>
              <a:rPr lang="en-US" altLang="ko-KR" sz="1200" b="1" dirty="0" smtClean="0">
                <a:latin typeface="+mn-ea"/>
              </a:rPr>
              <a:t>, DMS </a:t>
            </a:r>
            <a:r>
              <a:rPr lang="ko-KR" altLang="en-US" sz="1200" b="1" dirty="0" smtClean="0">
                <a:latin typeface="+mn-ea"/>
              </a:rPr>
              <a:t>시설을 직접 체험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이동 거리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도보 </a:t>
            </a:r>
            <a:r>
              <a:rPr lang="en-US" altLang="ko-KR" sz="1200" b="1" dirty="0" smtClean="0">
                <a:latin typeface="+mn-ea"/>
              </a:rPr>
              <a:t>5</a:t>
            </a:r>
            <a:r>
              <a:rPr lang="ko-KR" altLang="en-US" sz="1200" b="1" dirty="0" smtClean="0">
                <a:latin typeface="+mn-ea"/>
              </a:rPr>
              <a:t>분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이용 방법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무료 관람이며 </a:t>
            </a:r>
            <a:r>
              <a:rPr lang="ko-KR" altLang="en-US" sz="1200" b="1" dirty="0" err="1" smtClean="0">
                <a:latin typeface="+mn-ea"/>
              </a:rPr>
              <a:t>예약제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err="1" smtClean="0">
                <a:latin typeface="+mn-ea"/>
              </a:rPr>
              <a:t>도슨트</a:t>
            </a:r>
            <a:r>
              <a:rPr lang="ko-KR" altLang="en-US" sz="1200" b="1" dirty="0" smtClean="0">
                <a:latin typeface="+mn-ea"/>
              </a:rPr>
              <a:t> 안내는 매 정시에 이용</a:t>
            </a:r>
            <a:r>
              <a:rPr lang="en-US" altLang="ko-KR" sz="1200" b="1" dirty="0" smtClean="0">
                <a:latin typeface="+mn-ea"/>
              </a:rPr>
              <a:t>)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9" name="_x128022608" descr="EMB00002fb009d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07122" y="3211534"/>
            <a:ext cx="1728191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Text Box 57"/>
          <p:cNvSpPr txBox="1">
            <a:spLocks noChangeArrowheads="1"/>
          </p:cNvSpPr>
          <p:nvPr/>
        </p:nvSpPr>
        <p:spPr bwMode="auto">
          <a:xfrm>
            <a:off x="1657772" y="2872052"/>
            <a:ext cx="183410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</a:t>
            </a:r>
            <a:r>
              <a:rPr lang="ko-KR" altLang="en-US" sz="1200" b="1" dirty="0" smtClean="0">
                <a:latin typeface="+mn-ea"/>
              </a:rPr>
              <a:t>한국 영화 박물관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4" name="_x128022768" descr="EMB00002fb009c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06555" y="3208213"/>
            <a:ext cx="1720850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" name="Text Box 57"/>
          <p:cNvSpPr txBox="1">
            <a:spLocks noChangeArrowheads="1"/>
          </p:cNvSpPr>
          <p:nvPr/>
        </p:nvSpPr>
        <p:spPr bwMode="auto">
          <a:xfrm>
            <a:off x="3528392" y="3257108"/>
            <a:ext cx="594015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전시 내용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한국 영화에 대한 올바른 지식을 전달하는 교육적 기능과 보고 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     </a:t>
            </a:r>
            <a:r>
              <a:rPr lang="ko-KR" altLang="en-US" sz="1200" b="1" dirty="0" smtClean="0">
                <a:latin typeface="+mn-ea"/>
              </a:rPr>
              <a:t>느낄 수 있는 한국영화 </a:t>
            </a:r>
            <a:r>
              <a:rPr lang="ko-KR" altLang="en-US" sz="1200" b="1" dirty="0" err="1" smtClean="0">
                <a:latin typeface="+mn-ea"/>
              </a:rPr>
              <a:t>콘텐츠</a:t>
            </a:r>
            <a:r>
              <a:rPr lang="ko-KR" altLang="en-US" sz="1200" b="1" dirty="0" smtClean="0">
                <a:latin typeface="+mn-ea"/>
              </a:rPr>
              <a:t> 제공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이동 거리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도보 </a:t>
            </a:r>
            <a:r>
              <a:rPr lang="en-US" altLang="ko-KR" sz="1200" b="1" dirty="0" smtClean="0">
                <a:latin typeface="+mn-ea"/>
              </a:rPr>
              <a:t>1</a:t>
            </a:r>
            <a:r>
              <a:rPr lang="ko-KR" altLang="en-US" sz="1200" b="1" dirty="0" smtClean="0">
                <a:latin typeface="+mn-ea"/>
              </a:rPr>
              <a:t>분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이용 방법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자유관람이며 주중 </a:t>
            </a:r>
            <a:r>
              <a:rPr lang="en-US" altLang="ko-KR" sz="1200" b="1" dirty="0" smtClean="0">
                <a:latin typeface="+mn-ea"/>
              </a:rPr>
              <a:t>1</a:t>
            </a:r>
            <a:r>
              <a:rPr lang="ko-KR" altLang="en-US" sz="1200" b="1" dirty="0" smtClean="0">
                <a:latin typeface="+mn-ea"/>
              </a:rPr>
              <a:t>회</a:t>
            </a:r>
            <a:r>
              <a:rPr lang="en-US" altLang="ko-KR" sz="1200" b="1" dirty="0" smtClean="0">
                <a:latin typeface="+mn-ea"/>
              </a:rPr>
              <a:t>(15:00</a:t>
            </a:r>
            <a:r>
              <a:rPr lang="ko-KR" altLang="en-US" sz="1200" b="1" dirty="0" smtClean="0">
                <a:latin typeface="+mn-ea"/>
              </a:rPr>
              <a:t>시</a:t>
            </a:r>
            <a:r>
              <a:rPr lang="en-US" altLang="ko-KR" sz="1200" b="1" dirty="0" smtClean="0">
                <a:latin typeface="+mn-ea"/>
              </a:rPr>
              <a:t>), </a:t>
            </a:r>
            <a:r>
              <a:rPr lang="ko-KR" altLang="en-US" sz="1200" b="1" dirty="0" smtClean="0">
                <a:latin typeface="+mn-ea"/>
              </a:rPr>
              <a:t>주말</a:t>
            </a:r>
            <a:r>
              <a:rPr lang="en-US" altLang="ko-KR" sz="1200" b="1" dirty="0" smtClean="0">
                <a:latin typeface="+mn-ea"/>
              </a:rPr>
              <a:t> 2</a:t>
            </a:r>
            <a:r>
              <a:rPr lang="ko-KR" altLang="en-US" sz="1200" b="1" dirty="0" smtClean="0">
                <a:latin typeface="+mn-ea"/>
              </a:rPr>
              <a:t>회</a:t>
            </a:r>
            <a:r>
              <a:rPr lang="en-US" altLang="ko-KR" sz="1200" b="1" dirty="0" smtClean="0">
                <a:latin typeface="+mn-ea"/>
              </a:rPr>
              <a:t>(11</a:t>
            </a:r>
            <a:r>
              <a:rPr lang="ko-KR" altLang="en-US" sz="1200" b="1" dirty="0" smtClean="0">
                <a:latin typeface="+mn-ea"/>
              </a:rPr>
              <a:t>시</a:t>
            </a:r>
            <a:r>
              <a:rPr lang="en-US" altLang="ko-KR" sz="1200" b="1" dirty="0" smtClean="0">
                <a:latin typeface="+mn-ea"/>
              </a:rPr>
              <a:t>, 15</a:t>
            </a:r>
            <a:r>
              <a:rPr lang="ko-KR" altLang="en-US" sz="1200" b="1" dirty="0" smtClean="0">
                <a:latin typeface="+mn-ea"/>
              </a:rPr>
              <a:t>시</a:t>
            </a:r>
            <a:r>
              <a:rPr lang="en-US" altLang="ko-KR" sz="1200" b="1" dirty="0" smtClean="0">
                <a:latin typeface="+mn-ea"/>
              </a:rPr>
              <a:t>) </a:t>
            </a:r>
            <a:r>
              <a:rPr lang="ko-KR" altLang="en-US" sz="1200" b="1" dirty="0" err="1" smtClean="0">
                <a:latin typeface="+mn-ea"/>
              </a:rPr>
              <a:t>예약제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6" name="_x127928816" descr="EMB00002fb009d1"/>
          <p:cNvPicPr>
            <a:picLocks noChangeAspect="1" noChangeArrowheads="1"/>
          </p:cNvPicPr>
          <p:nvPr/>
        </p:nvPicPr>
        <p:blipFill>
          <a:blip r:embed="rId4" cstate="print"/>
          <a:srcRect r="50102" b="1215"/>
          <a:stretch>
            <a:fillRect/>
          </a:stretch>
        </p:blipFill>
        <p:spPr bwMode="auto">
          <a:xfrm>
            <a:off x="1810718" y="3185418"/>
            <a:ext cx="1712912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_x127929216" descr="EMB00002fb009d2"/>
          <p:cNvPicPr>
            <a:picLocks noChangeAspect="1" noChangeArrowheads="1"/>
          </p:cNvPicPr>
          <p:nvPr/>
        </p:nvPicPr>
        <p:blipFill>
          <a:blip r:embed="rId8" cstate="print"/>
          <a:srcRect l="33189"/>
          <a:stretch>
            <a:fillRect/>
          </a:stretch>
        </p:blipFill>
        <p:spPr bwMode="auto">
          <a:xfrm>
            <a:off x="1412156" y="5011018"/>
            <a:ext cx="1708150" cy="10731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 Box 57"/>
          <p:cNvSpPr txBox="1">
            <a:spLocks noChangeArrowheads="1"/>
          </p:cNvSpPr>
          <p:nvPr/>
        </p:nvSpPr>
        <p:spPr bwMode="auto">
          <a:xfrm>
            <a:off x="3203848" y="5057308"/>
            <a:ext cx="554461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전시 내용 </a:t>
            </a:r>
            <a:r>
              <a:rPr lang="en-US" altLang="ko-KR" sz="1200" b="1" dirty="0" smtClean="0">
                <a:latin typeface="+mn-ea"/>
              </a:rPr>
              <a:t>: 1</a:t>
            </a:r>
            <a:r>
              <a:rPr lang="ko-KR" altLang="en-US" sz="1200" b="1" dirty="0" smtClean="0">
                <a:latin typeface="+mn-ea"/>
              </a:rPr>
              <a:t>층에 설치 된 부스를 통해 유명 방송 프로그램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나도 아나운서</a:t>
            </a:r>
            <a:endParaRPr lang="en-US" altLang="ko-KR" sz="12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+mn-ea"/>
              </a:rPr>
              <a:t>               </a:t>
            </a:r>
            <a:r>
              <a:rPr lang="ko-KR" altLang="en-US" sz="1200" b="1" dirty="0" smtClean="0">
                <a:latin typeface="+mn-ea"/>
              </a:rPr>
              <a:t>  등을 관람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이동 거리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도보 </a:t>
            </a:r>
            <a:r>
              <a:rPr lang="en-US" altLang="ko-KR" sz="1200" b="1" dirty="0" smtClean="0">
                <a:latin typeface="+mn-ea"/>
              </a:rPr>
              <a:t>7</a:t>
            </a:r>
            <a:r>
              <a:rPr lang="ko-KR" altLang="en-US" sz="1200" b="1" dirty="0" smtClean="0">
                <a:latin typeface="+mn-ea"/>
              </a:rPr>
              <a:t>분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이용 방법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자유관람 </a:t>
            </a:r>
            <a:endParaRPr lang="ko-KR" altLang="en-US" sz="12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8" name="모서리가 둥근 직사각형 7"/>
          <p:cNvSpPr/>
          <p:nvPr/>
        </p:nvSpPr>
        <p:spPr>
          <a:xfrm>
            <a:off x="1591097" y="1032244"/>
            <a:ext cx="7552903" cy="1656184"/>
          </a:xfrm>
          <a:prstGeom prst="roundRect">
            <a:avLst/>
          </a:prstGeom>
          <a:solidFill>
            <a:schemeClr val="accent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ko-KR" altLang="en-US" sz="2800" b="1" dirty="0" smtClean="0"/>
              <a:t>주변정보</a:t>
            </a:r>
            <a:endParaRPr lang="ko-KR" altLang="en-US" sz="1600" b="1" dirty="0"/>
          </a:p>
        </p:txBody>
      </p:sp>
      <p:pic>
        <p:nvPicPr>
          <p:cNvPr id="6" name="_x127928816" descr="EMB00002fb009d1"/>
          <p:cNvPicPr>
            <a:picLocks noChangeAspect="1" noChangeArrowheads="1"/>
          </p:cNvPicPr>
          <p:nvPr/>
        </p:nvPicPr>
        <p:blipFill>
          <a:blip r:embed="rId4" cstate="print"/>
          <a:srcRect r="50102" b="1215"/>
          <a:stretch>
            <a:fillRect/>
          </a:stretch>
        </p:blipFill>
        <p:spPr bwMode="auto">
          <a:xfrm>
            <a:off x="1778968" y="1402429"/>
            <a:ext cx="1712912" cy="1079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 Box 57"/>
          <p:cNvSpPr txBox="1">
            <a:spLocks noChangeArrowheads="1"/>
          </p:cNvSpPr>
          <p:nvPr/>
        </p:nvSpPr>
        <p:spPr bwMode="auto">
          <a:xfrm>
            <a:off x="1663105" y="1060819"/>
            <a:ext cx="15121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</a:t>
            </a:r>
            <a:r>
              <a:rPr lang="ko-KR" altLang="en-US" sz="1200" b="1" dirty="0" smtClean="0">
                <a:latin typeface="+mn-ea"/>
              </a:rPr>
              <a:t>중소기업 역사관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619672" y="2832444"/>
            <a:ext cx="7524328" cy="1656184"/>
          </a:xfrm>
          <a:prstGeom prst="roundRect">
            <a:avLst/>
          </a:prstGeom>
          <a:solidFill>
            <a:schemeClr val="accent1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187624" y="4628452"/>
            <a:ext cx="7956376" cy="1656184"/>
          </a:xfrm>
          <a:prstGeom prst="roundRect">
            <a:avLst/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_x128022608" descr="EMB00002fb009d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07122" y="3211534"/>
            <a:ext cx="1728191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 Box 57"/>
          <p:cNvSpPr txBox="1">
            <a:spLocks noChangeArrowheads="1"/>
          </p:cNvSpPr>
          <p:nvPr/>
        </p:nvSpPr>
        <p:spPr bwMode="auto">
          <a:xfrm>
            <a:off x="1657772" y="2872052"/>
            <a:ext cx="183410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</a:t>
            </a:r>
            <a:r>
              <a:rPr lang="ko-KR" altLang="en-US" sz="1200" b="1" dirty="0" smtClean="0">
                <a:latin typeface="+mn-ea"/>
              </a:rPr>
              <a:t>서울에너지드림센터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6" name="_x128022608" descr="EMB00002fb009d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8982" y="5044134"/>
            <a:ext cx="1728191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 Box 57"/>
          <p:cNvSpPr txBox="1">
            <a:spLocks noChangeArrowheads="1"/>
          </p:cNvSpPr>
          <p:nvPr/>
        </p:nvSpPr>
        <p:spPr bwMode="auto">
          <a:xfrm>
            <a:off x="1259632" y="4704652"/>
            <a:ext cx="172819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►</a:t>
            </a:r>
            <a:r>
              <a:rPr lang="ko-KR" altLang="en-US" sz="1200" b="1" dirty="0" smtClean="0">
                <a:latin typeface="+mn-ea"/>
              </a:rPr>
              <a:t>월드컵경기장 홍보관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18" name="_x127928336" descr="EMB00002fb009c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8981" y="5046262"/>
            <a:ext cx="1724025" cy="10509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_x127929216" descr="EMB00002fb009d2"/>
          <p:cNvPicPr>
            <a:picLocks noChangeAspect="1" noChangeArrowheads="1"/>
          </p:cNvPicPr>
          <p:nvPr/>
        </p:nvPicPr>
        <p:blipFill>
          <a:blip r:embed="rId7" cstate="print"/>
          <a:srcRect l="33189"/>
          <a:stretch>
            <a:fillRect/>
          </a:stretch>
        </p:blipFill>
        <p:spPr bwMode="auto">
          <a:xfrm>
            <a:off x="1781721" y="1404984"/>
            <a:ext cx="1708150" cy="10731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_x128022768" descr="EMB00002fb009c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06555" y="3208213"/>
            <a:ext cx="1720850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_x127929136" descr="EMB00002fb009ce"/>
          <p:cNvPicPr>
            <a:picLocks noChangeAspect="1" noChangeArrowheads="1"/>
          </p:cNvPicPr>
          <p:nvPr/>
        </p:nvPicPr>
        <p:blipFill>
          <a:blip r:embed="rId9" cstate="print"/>
          <a:srcRect l="8490" t="5084" r="7494" b="48305"/>
          <a:stretch>
            <a:fillRect/>
          </a:stretch>
        </p:blipFill>
        <p:spPr bwMode="auto">
          <a:xfrm>
            <a:off x="1417937" y="5047080"/>
            <a:ext cx="1706563" cy="10445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Text Box 57"/>
          <p:cNvSpPr txBox="1">
            <a:spLocks noChangeArrowheads="1"/>
          </p:cNvSpPr>
          <p:nvPr/>
        </p:nvSpPr>
        <p:spPr bwMode="auto">
          <a:xfrm>
            <a:off x="3528392" y="1412776"/>
            <a:ext cx="53640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전시 내용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중소기업중앙회가 중소기업의 기능과 역할을 재조명하고 </a:t>
            </a:r>
            <a:endParaRPr lang="en-US" altLang="ko-KR" sz="1200" b="1" dirty="0" smtClean="0">
              <a:latin typeface="+mn-ea"/>
            </a:endParaRPr>
          </a:p>
          <a:p>
            <a:r>
              <a:rPr lang="en-US" altLang="ko-KR" sz="1200" b="1" dirty="0" smtClean="0">
                <a:latin typeface="+mn-ea"/>
              </a:rPr>
              <a:t>                 </a:t>
            </a:r>
            <a:r>
              <a:rPr lang="ko-KR" altLang="en-US" sz="1200" b="1" dirty="0" smtClean="0">
                <a:latin typeface="+mn-ea"/>
              </a:rPr>
              <a:t>중소기업 미래비전을 제시하기 위한 역사관</a:t>
            </a:r>
            <a:endParaRPr lang="en-US" altLang="ko-KR" sz="1200" b="1" dirty="0" smtClean="0">
              <a:latin typeface="+mn-ea"/>
            </a:endParaRPr>
          </a:p>
          <a:p>
            <a:endParaRPr lang="en-US" altLang="ko-KR" sz="600" b="1" dirty="0" smtClean="0">
              <a:latin typeface="+mn-ea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200" b="1" dirty="0" smtClean="0">
                <a:latin typeface="+mn-ea"/>
              </a:rPr>
              <a:t> 이동 거리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도보 </a:t>
            </a:r>
            <a:r>
              <a:rPr lang="en-US" altLang="ko-KR" sz="1200" b="1" dirty="0" smtClean="0">
                <a:latin typeface="+mn-ea"/>
              </a:rPr>
              <a:t>14</a:t>
            </a:r>
            <a:r>
              <a:rPr lang="ko-KR" altLang="en-US" sz="1200" b="1" dirty="0" smtClean="0">
                <a:latin typeface="+mn-ea"/>
              </a:rPr>
              <a:t>분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차량 </a:t>
            </a:r>
            <a:r>
              <a:rPr lang="en-US" altLang="ko-KR" sz="1200" b="1" dirty="0" smtClean="0">
                <a:latin typeface="+mn-ea"/>
              </a:rPr>
              <a:t>2</a:t>
            </a:r>
            <a:r>
              <a:rPr lang="ko-KR" altLang="en-US" sz="1200" b="1" dirty="0" smtClean="0">
                <a:latin typeface="+mn-ea"/>
              </a:rPr>
              <a:t>분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이용 방법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자유관람 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3" name="Text Box 57"/>
          <p:cNvSpPr txBox="1">
            <a:spLocks noChangeArrowheads="1"/>
          </p:cNvSpPr>
          <p:nvPr/>
        </p:nvSpPr>
        <p:spPr bwMode="auto">
          <a:xfrm>
            <a:off x="3203848" y="5006826"/>
            <a:ext cx="594015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전시 내용 </a:t>
            </a:r>
            <a:r>
              <a:rPr lang="en-US" altLang="ko-KR" sz="1200" b="1" dirty="0" smtClean="0">
                <a:latin typeface="+mn-ea"/>
              </a:rPr>
              <a:t>: 2002 </a:t>
            </a:r>
            <a:r>
              <a:rPr lang="ko-KR" altLang="en-US" sz="1200" b="1" dirty="0" smtClean="0">
                <a:latin typeface="+mn-ea"/>
              </a:rPr>
              <a:t>한일월드컵 역사의 현장과 세계적으로 손꼽히는 </a:t>
            </a:r>
            <a:r>
              <a:rPr lang="ko-KR" altLang="en-US" sz="1200" b="1" dirty="0" err="1" smtClean="0">
                <a:latin typeface="+mn-ea"/>
              </a:rPr>
              <a:t>건축예술물인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     </a:t>
            </a:r>
            <a:r>
              <a:rPr lang="ko-KR" altLang="en-US" sz="1200" b="1" dirty="0" smtClean="0">
                <a:latin typeface="+mn-ea"/>
              </a:rPr>
              <a:t>서울월드컵경기장의 아름다운 모습을 관람</a:t>
            </a:r>
            <a:r>
              <a:rPr lang="en-US" altLang="ko-KR" sz="1200" b="1" dirty="0" smtClean="0">
                <a:latin typeface="+mn-ea"/>
              </a:rPr>
              <a:t> 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b="1" dirty="0" smtClean="0">
                <a:latin typeface="+mn-ea"/>
              </a:rPr>
              <a:t> 이동 거리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차량 </a:t>
            </a:r>
            <a:r>
              <a:rPr lang="en-US" altLang="ko-KR" sz="1200" b="1" dirty="0" smtClean="0">
                <a:latin typeface="+mn-ea"/>
              </a:rPr>
              <a:t>5</a:t>
            </a:r>
            <a:r>
              <a:rPr lang="ko-KR" altLang="en-US" sz="1200" b="1" dirty="0" smtClean="0">
                <a:latin typeface="+mn-ea"/>
              </a:rPr>
              <a:t>분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이용 방법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자유 관람 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err="1" smtClean="0">
                <a:latin typeface="+mn-ea"/>
              </a:rPr>
              <a:t>도슨트</a:t>
            </a:r>
            <a:r>
              <a:rPr lang="ko-KR" altLang="en-US" sz="1200" b="1" dirty="0" smtClean="0">
                <a:latin typeface="+mn-ea"/>
              </a:rPr>
              <a:t> 설명은 예약 후 이용</a:t>
            </a:r>
            <a:r>
              <a:rPr lang="en-US" altLang="ko-KR" sz="1200" b="1" dirty="0" smtClean="0">
                <a:latin typeface="+mn-ea"/>
              </a:rPr>
              <a:t>)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4" name="Text Box 57"/>
          <p:cNvSpPr txBox="1">
            <a:spLocks noChangeArrowheads="1"/>
          </p:cNvSpPr>
          <p:nvPr/>
        </p:nvSpPr>
        <p:spPr bwMode="auto">
          <a:xfrm>
            <a:off x="3563888" y="3212976"/>
            <a:ext cx="594015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전시 내용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에너지를 얻어 사용하는 방법과 대기전력에 대해 알아보고 휴먼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b="1" dirty="0" smtClean="0">
                <a:latin typeface="+mn-ea"/>
              </a:rPr>
              <a:t>                 </a:t>
            </a:r>
            <a:r>
              <a:rPr lang="ko-KR" altLang="en-US" sz="1200" b="1" dirty="0" smtClean="0">
                <a:latin typeface="+mn-ea"/>
              </a:rPr>
              <a:t>동력 체험이 가능한 자전거 발전기와 블랙아웃 체험관 체험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b="1" dirty="0" smtClean="0">
                <a:latin typeface="+mn-ea"/>
              </a:rPr>
              <a:t> 이동 거리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차량 </a:t>
            </a:r>
            <a:r>
              <a:rPr lang="en-US" altLang="ko-KR" sz="1200" b="1" dirty="0" smtClean="0">
                <a:latin typeface="+mn-ea"/>
              </a:rPr>
              <a:t>7</a:t>
            </a:r>
            <a:r>
              <a:rPr lang="ko-KR" altLang="en-US" sz="1200" b="1" dirty="0" smtClean="0">
                <a:latin typeface="+mn-ea"/>
              </a:rPr>
              <a:t>분</a:t>
            </a:r>
            <a:endParaRPr lang="en-US" altLang="ko-KR" sz="1200" b="1" dirty="0" smtClean="0">
              <a:latin typeface="+mn-ea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ko-KR" altLang="en-US" sz="1200" b="1" dirty="0" smtClean="0">
                <a:latin typeface="+mn-ea"/>
              </a:rPr>
              <a:t>이용 방법 </a:t>
            </a:r>
            <a:r>
              <a:rPr lang="en-US" altLang="ko-KR" sz="1200" b="1" dirty="0" smtClean="0">
                <a:latin typeface="+mn-ea"/>
              </a:rPr>
              <a:t>: </a:t>
            </a:r>
            <a:r>
              <a:rPr lang="ko-KR" altLang="en-US" sz="1200" b="1" dirty="0" smtClean="0">
                <a:latin typeface="+mn-ea"/>
              </a:rPr>
              <a:t>자유관람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25" name="_x127929136" descr="EMB00002fb009ce"/>
          <p:cNvPicPr>
            <a:picLocks noChangeAspect="1" noChangeArrowheads="1"/>
          </p:cNvPicPr>
          <p:nvPr/>
        </p:nvPicPr>
        <p:blipFill>
          <a:blip r:embed="rId9" cstate="print"/>
          <a:srcRect l="8490" t="5084" r="7494" b="48305"/>
          <a:stretch>
            <a:fillRect/>
          </a:stretch>
        </p:blipFill>
        <p:spPr bwMode="auto">
          <a:xfrm>
            <a:off x="1814488" y="3210421"/>
            <a:ext cx="1706563" cy="10445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_x128022768" descr="EMB00002fb009c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16348" y="5038576"/>
            <a:ext cx="1720850" cy="1055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/>
              <a:t> </a:t>
            </a:r>
            <a:r>
              <a:rPr lang="ko-KR" altLang="en-US" sz="2800" b="1" dirty="0" smtClean="0"/>
              <a:t>주변정보</a:t>
            </a:r>
            <a:endParaRPr lang="ko-KR" altLang="en-US" sz="1600" b="1" dirty="0"/>
          </a:p>
        </p:txBody>
      </p:sp>
      <p:graphicFrame>
        <p:nvGraphicFramePr>
          <p:cNvPr id="45" name="표 44"/>
          <p:cNvGraphicFramePr>
            <a:graphicFrameLocks noGrp="1"/>
          </p:cNvGraphicFramePr>
          <p:nvPr/>
        </p:nvGraphicFramePr>
        <p:xfrm>
          <a:off x="4135895" y="3614486"/>
          <a:ext cx="4500000" cy="1152128"/>
        </p:xfrm>
        <a:graphic>
          <a:graphicData uri="http://schemas.openxmlformats.org/drawingml/2006/table">
            <a:tbl>
              <a:tblPr firstRow="1" bandRow="1"/>
              <a:tblGrid>
                <a:gridCol w="1500000"/>
                <a:gridCol w="1500000"/>
                <a:gridCol w="1500000"/>
              </a:tblGrid>
              <a:tr h="1152128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6" name="표 45"/>
          <p:cNvGraphicFramePr>
            <a:graphicFrameLocks noGrp="1"/>
          </p:cNvGraphicFramePr>
          <p:nvPr/>
        </p:nvGraphicFramePr>
        <p:xfrm>
          <a:off x="1615392" y="1633930"/>
          <a:ext cx="4500000" cy="1152128"/>
        </p:xfrm>
        <a:graphic>
          <a:graphicData uri="http://schemas.openxmlformats.org/drawingml/2006/table">
            <a:tbl>
              <a:tblPr firstRow="1" bandRow="1"/>
              <a:tblGrid>
                <a:gridCol w="1500000"/>
                <a:gridCol w="1500000"/>
                <a:gridCol w="1500000"/>
              </a:tblGrid>
              <a:tr h="1152128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7" name="_x137823112" descr="EMB00001ea00ba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2628" y="1743769"/>
            <a:ext cx="1440000" cy="8777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8" name="_x137822632" descr="EMB00001ea00ba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4918" y="1743769"/>
            <a:ext cx="1440000" cy="8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9" name="_x137822552" descr="EMB00001ea00ba2"/>
          <p:cNvPicPr>
            <a:picLocks noChangeAspect="1" noChangeArrowheads="1"/>
          </p:cNvPicPr>
          <p:nvPr/>
        </p:nvPicPr>
        <p:blipFill>
          <a:blip r:embed="rId6" cstate="print"/>
          <a:srcRect l="8490" t="5084" r="7494" b="48305"/>
          <a:stretch>
            <a:fillRect/>
          </a:stretch>
        </p:blipFill>
        <p:spPr bwMode="auto">
          <a:xfrm>
            <a:off x="4648208" y="1752647"/>
            <a:ext cx="1440000" cy="8814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0" name="_x137823912" descr="EMB00001ea00ba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62537" y="3777242"/>
            <a:ext cx="1440000" cy="8833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1" name="TextBox 50"/>
          <p:cNvSpPr txBox="1"/>
          <p:nvPr/>
        </p:nvSpPr>
        <p:spPr>
          <a:xfrm>
            <a:off x="1643042" y="1357298"/>
            <a:ext cx="4499992" cy="246221"/>
          </a:xfrm>
          <a:prstGeom prst="rect">
            <a:avLst/>
          </a:prstGeom>
          <a:solidFill>
            <a:srgbClr val="DD8047"/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rgbClr val="DD8047"/>
            </a:contourClr>
          </a:sp3d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DMC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홍보관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(30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       ▶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디지털파빌리온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(1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시간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      ▶ 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에너지드림센터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(1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시간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강B" pitchFamily="18" charset="-127"/>
              <a:ea typeface="HY강B" pitchFamily="18" charset="-127"/>
              <a:cs typeface="+mn-c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071934" y="3266416"/>
            <a:ext cx="4500000" cy="246221"/>
          </a:xfrm>
          <a:prstGeom prst="rect">
            <a:avLst/>
          </a:prstGeom>
          <a:solidFill>
            <a:srgbClr val="DD8047"/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rgbClr val="DD8047"/>
            </a:contourClr>
          </a:sp3d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중소기업역사관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(30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      ▶ DMC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홍보관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(30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      ▶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디지털파빌리온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(1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시간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강B" pitchFamily="18" charset="-127"/>
              <a:ea typeface="HY강B" pitchFamily="18" charset="-127"/>
              <a:cs typeface="+mn-cs"/>
            </a:endParaRPr>
          </a:p>
        </p:txBody>
      </p:sp>
      <p:pic>
        <p:nvPicPr>
          <p:cNvPr id="53" name="_x137822632" descr="EMB00001ea00ba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8133" y="3786120"/>
            <a:ext cx="1440000" cy="8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4" name="_x137823112" descr="EMB00001ea00ba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65827" y="3786120"/>
            <a:ext cx="1440000" cy="8777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5" name="TextBox 54"/>
          <p:cNvSpPr txBox="1"/>
          <p:nvPr/>
        </p:nvSpPr>
        <p:spPr>
          <a:xfrm>
            <a:off x="1571604" y="1000108"/>
            <a:ext cx="4355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IT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기술과 그린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IT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의 이해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총 관람시간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분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2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061927" y="2928934"/>
            <a:ext cx="4355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 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국내 중소기업과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IT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의 발전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총 관람시간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시간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3" name="표 62"/>
          <p:cNvGraphicFramePr>
            <a:graphicFrameLocks noGrp="1"/>
          </p:cNvGraphicFramePr>
          <p:nvPr/>
        </p:nvGraphicFramePr>
        <p:xfrm>
          <a:off x="1258804" y="5491582"/>
          <a:ext cx="4500000" cy="1152128"/>
        </p:xfrm>
        <a:graphic>
          <a:graphicData uri="http://schemas.openxmlformats.org/drawingml/2006/table">
            <a:tbl>
              <a:tblPr firstRow="1" bandRow="1"/>
              <a:tblGrid>
                <a:gridCol w="1500000"/>
                <a:gridCol w="1500000"/>
                <a:gridCol w="1500000"/>
              </a:tblGrid>
              <a:tr h="1152128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tx1"/>
                          </a:solidFill>
                          <a:latin typeface="Tw Cen MT"/>
                        </a:defRPr>
                      </a:lvl9pPr>
                    </a:lstStyle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DD8047"/>
                      </a:solidFill>
                    </a:lnT>
                    <a:lnB w="12700" cmpd="sng">
                      <a:solidFill>
                        <a:srgbClr val="DD80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4" name="_x137823272" descr="EMB00001ea00ba4"/>
          <p:cNvPicPr>
            <a:picLocks noChangeAspect="1" noChangeArrowheads="1"/>
          </p:cNvPicPr>
          <p:nvPr/>
        </p:nvPicPr>
        <p:blipFill>
          <a:blip r:embed="rId8" cstate="print"/>
          <a:srcRect r="50102" b="1215"/>
          <a:stretch>
            <a:fillRect/>
          </a:stretch>
        </p:blipFill>
        <p:spPr bwMode="auto">
          <a:xfrm>
            <a:off x="2779834" y="5634615"/>
            <a:ext cx="1440000" cy="864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5" name="_x137822632" descr="EMB00001ea00ba5"/>
          <p:cNvPicPr>
            <a:picLocks noChangeAspect="1" noChangeArrowheads="1"/>
          </p:cNvPicPr>
          <p:nvPr/>
        </p:nvPicPr>
        <p:blipFill>
          <a:blip r:embed="rId9" cstate="print"/>
          <a:srcRect l="33189"/>
          <a:stretch>
            <a:fillRect/>
          </a:stretch>
        </p:blipFill>
        <p:spPr bwMode="auto">
          <a:xfrm>
            <a:off x="1276560" y="5634614"/>
            <a:ext cx="1440000" cy="864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6" name="TextBox 65"/>
          <p:cNvSpPr txBox="1"/>
          <p:nvPr/>
        </p:nvSpPr>
        <p:spPr>
          <a:xfrm>
            <a:off x="1258804" y="5191521"/>
            <a:ext cx="4500000" cy="246221"/>
          </a:xfrm>
          <a:prstGeom prst="rect">
            <a:avLst/>
          </a:prstGeom>
          <a:solidFill>
            <a:srgbClr val="DD8047"/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rgbClr val="DD8047"/>
            </a:contourClr>
          </a:sp3d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KBS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미디어센터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(30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    ▶ 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한국영화박물관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(1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시간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    ▶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디지털파빌리온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(1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시간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HY강B" pitchFamily="18" charset="-127"/>
                <a:ea typeface="HY강B" pitchFamily="18" charset="-127"/>
                <a:cs typeface="+mn-cs"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HY강B" pitchFamily="18" charset="-127"/>
              <a:ea typeface="HY강B" pitchFamily="18" charset="-127"/>
              <a:cs typeface="+mn-cs"/>
            </a:endParaRPr>
          </a:p>
        </p:txBody>
      </p:sp>
      <p:pic>
        <p:nvPicPr>
          <p:cNvPr id="67" name="_x137822632" descr="EMB00001ea00ba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92002" y="5634614"/>
            <a:ext cx="1440000" cy="8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8" name="TextBox 67"/>
          <p:cNvSpPr txBox="1"/>
          <p:nvPr/>
        </p:nvSpPr>
        <p:spPr>
          <a:xfrm>
            <a:off x="1214414" y="4811757"/>
            <a:ext cx="4355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IT &amp; 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미디어 투어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Ⅰ(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총 관람시간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시간 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분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bac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350" y="6350"/>
            <a:ext cx="9144000" cy="6857999"/>
          </a:xfrm>
          <a:prstGeom prst="rect">
            <a:avLst/>
          </a:prstGeom>
        </p:spPr>
      </p:pic>
      <p:pic>
        <p:nvPicPr>
          <p:cNvPr id="11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6348002"/>
            <a:ext cx="1537990" cy="50999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78599" y="332656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err="1" smtClean="0"/>
              <a:t>디지털파빌리온</a:t>
            </a:r>
            <a:r>
              <a:rPr lang="ko-KR" altLang="en-US" sz="1400" b="1" dirty="0" smtClean="0"/>
              <a:t> 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이용안내</a:t>
            </a:r>
            <a:endParaRPr lang="ko-KR" altLang="en-US" sz="1600" b="1" dirty="0"/>
          </a:p>
        </p:txBody>
      </p:sp>
      <p:graphicFrame>
        <p:nvGraphicFramePr>
          <p:cNvPr id="24" name="Group 171"/>
          <p:cNvGraphicFramePr>
            <a:graphicFrameLocks noGrp="1"/>
          </p:cNvGraphicFramePr>
          <p:nvPr/>
        </p:nvGraphicFramePr>
        <p:xfrm>
          <a:off x="1619672" y="1916832"/>
          <a:ext cx="7056785" cy="2237223"/>
        </p:xfrm>
        <a:graphic>
          <a:graphicData uri="http://schemas.openxmlformats.org/drawingml/2006/table">
            <a:tbl>
              <a:tblPr/>
              <a:tblGrid>
                <a:gridCol w="1764196"/>
                <a:gridCol w="5292589"/>
              </a:tblGrid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  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용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9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운영 일시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월요일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~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토요일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9:00 ~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오후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6:00)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휴관일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일요일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음력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추석연휴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7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관람시간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(7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ICT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창조관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구축 이후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시간 소요 예정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예약방법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 달 전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~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이틀 전 홈페이지 예약 필수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홈페이지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www.digitalpavilion.kr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입장료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무료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대표번호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02)2132-0500~2</a:t>
                      </a:r>
                    </a:p>
                  </a:txBody>
                  <a:tcPr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438853" y="1124744"/>
            <a:ext cx="75256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대한민국 대표 </a:t>
            </a:r>
            <a:r>
              <a:rPr lang="en-US" altLang="ko-KR" sz="2000" b="1" dirty="0" smtClean="0"/>
              <a:t>ICT </a:t>
            </a:r>
            <a:r>
              <a:rPr lang="ko-KR" altLang="en-US" sz="2000" b="1" dirty="0" smtClean="0"/>
              <a:t>전문 체험관</a:t>
            </a:r>
            <a:r>
              <a:rPr lang="en-US" altLang="ko-KR" sz="2000" b="1" dirty="0" smtClean="0"/>
              <a:t>!!</a:t>
            </a:r>
          </a:p>
          <a:p>
            <a:r>
              <a:rPr lang="ko-KR" altLang="en-US" sz="2000" b="1" dirty="0" smtClean="0"/>
              <a:t>디지털 </a:t>
            </a:r>
            <a:r>
              <a:rPr lang="ko-KR" altLang="en-US" sz="2000" b="1" dirty="0" err="1" smtClean="0"/>
              <a:t>파빌리온에서</a:t>
            </a:r>
            <a:r>
              <a:rPr lang="ko-KR" altLang="en-US" sz="2000" b="1" dirty="0" smtClean="0"/>
              <a:t> 국내 </a:t>
            </a:r>
            <a:r>
              <a:rPr lang="en-US" altLang="ko-KR" sz="2000" b="1" dirty="0" smtClean="0"/>
              <a:t>ICT</a:t>
            </a:r>
            <a:r>
              <a:rPr lang="ko-KR" altLang="en-US" sz="2000" b="1" dirty="0" smtClean="0"/>
              <a:t>산업의 위상을 확인하세요</a:t>
            </a:r>
            <a:r>
              <a:rPr lang="en-US" altLang="ko-KR" sz="2000" b="1" dirty="0" smtClean="0"/>
              <a:t>!!</a:t>
            </a:r>
          </a:p>
        </p:txBody>
      </p:sp>
      <p:pic>
        <p:nvPicPr>
          <p:cNvPr id="5122" name="Picture 2" descr="C:\Users\김성희\Desktop\디파 소개자료\파비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0629" y="4356405"/>
            <a:ext cx="1249403" cy="1440160"/>
          </a:xfrm>
          <a:prstGeom prst="rect">
            <a:avLst/>
          </a:prstGeom>
          <a:noFill/>
        </p:spPr>
      </p:pic>
      <p:pic>
        <p:nvPicPr>
          <p:cNvPr id="5123" name="Picture 3" descr="C:\Users\김성희\Desktop\디파 소개자료\디지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356405"/>
            <a:ext cx="2232248" cy="2384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bac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pic>
        <p:nvPicPr>
          <p:cNvPr id="5" name="Picture 5" descr="C:\Users\1\Desktop\logo-국문가로 사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714" y="476672"/>
            <a:ext cx="1537990" cy="50999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403648" y="1979548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 smtClean="0"/>
              <a:t>감사합니다</a:t>
            </a:r>
            <a:endParaRPr lang="ko-KR" alt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1591</TotalTime>
  <Words>1378</Words>
  <Application>Microsoft Office PowerPoint</Application>
  <PresentationFormat>화면 슬라이드 쇼(4:3)</PresentationFormat>
  <Paragraphs>225</Paragraphs>
  <Slides>18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김성희</dc:creator>
  <cp:lastModifiedBy>user</cp:lastModifiedBy>
  <cp:revision>127</cp:revision>
  <cp:lastPrinted>2014-06-26T05:40:36Z</cp:lastPrinted>
  <dcterms:created xsi:type="dcterms:W3CDTF">2014-05-09T05:42:41Z</dcterms:created>
  <dcterms:modified xsi:type="dcterms:W3CDTF">2014-06-26T05:40:40Z</dcterms:modified>
</cp:coreProperties>
</file>