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377" r:id="rId2"/>
    <p:sldId id="372" r:id="rId3"/>
    <p:sldId id="263" r:id="rId4"/>
    <p:sldId id="318" r:id="rId5"/>
    <p:sldId id="319" r:id="rId6"/>
    <p:sldId id="267" r:id="rId7"/>
    <p:sldId id="320" r:id="rId8"/>
    <p:sldId id="321" r:id="rId9"/>
    <p:sldId id="348" r:id="rId10"/>
    <p:sldId id="322" r:id="rId11"/>
    <p:sldId id="344" r:id="rId12"/>
    <p:sldId id="323" r:id="rId13"/>
    <p:sldId id="272" r:id="rId14"/>
    <p:sldId id="286" r:id="rId15"/>
    <p:sldId id="341" r:id="rId16"/>
    <p:sldId id="342" r:id="rId17"/>
    <p:sldId id="382" r:id="rId18"/>
    <p:sldId id="349" r:id="rId19"/>
    <p:sldId id="350" r:id="rId20"/>
    <p:sldId id="391" r:id="rId21"/>
    <p:sldId id="392" r:id="rId22"/>
    <p:sldId id="393" r:id="rId23"/>
    <p:sldId id="394" r:id="rId24"/>
    <p:sldId id="355" r:id="rId25"/>
    <p:sldId id="357" r:id="rId26"/>
    <p:sldId id="386" r:id="rId27"/>
    <p:sldId id="283" r:id="rId28"/>
    <p:sldId id="358" r:id="rId29"/>
    <p:sldId id="277" r:id="rId30"/>
    <p:sldId id="329" r:id="rId31"/>
    <p:sldId id="338" r:id="rId32"/>
    <p:sldId id="331" r:id="rId33"/>
    <p:sldId id="332" r:id="rId34"/>
    <p:sldId id="333" r:id="rId35"/>
    <p:sldId id="334" r:id="rId36"/>
    <p:sldId id="366" r:id="rId37"/>
    <p:sldId id="367" r:id="rId38"/>
    <p:sldId id="346" r:id="rId39"/>
    <p:sldId id="359" r:id="rId40"/>
    <p:sldId id="385" r:id="rId41"/>
    <p:sldId id="381" r:id="rId42"/>
    <p:sldId id="339" r:id="rId43"/>
  </p:sldIdLst>
  <p:sldSz cx="9144000" cy="6858000" type="screen4x3"/>
  <p:notesSz cx="6797675" cy="9926638"/>
  <p:embeddedFontLst>
    <p:embeddedFont>
      <p:font typeface="맑은 고딕" pitchFamily="50" charset="-127"/>
      <p:regular r:id="rId46"/>
      <p:bold r:id="rId47"/>
    </p:embeddedFont>
    <p:embeddedFont>
      <p:font typeface="HY울릉도B" pitchFamily="18" charset="-127"/>
      <p:regular r:id="rId48"/>
    </p:embeddedFont>
    <p:embeddedFont>
      <p:font typeface="Rix밝은고딕 M" pitchFamily="18" charset="-127"/>
      <p:regular r:id="rId49"/>
    </p:embeddedFont>
    <p:embeddedFont>
      <p:font typeface="Rix밝은고딕 B" pitchFamily="18" charset="-127"/>
      <p:regular r:id="rId50"/>
    </p:embeddedFont>
    <p:embeddedFont>
      <p:font typeface="Rix밝은고딕 EB" pitchFamily="18" charset="-127"/>
      <p:regular r:id="rId51"/>
    </p:embeddedFont>
    <p:embeddedFont>
      <p:font typeface="Georgia" pitchFamily="18" charset="0"/>
      <p:regular r:id="rId52"/>
      <p:bold r:id="rId53"/>
      <p:italic r:id="rId54"/>
      <p:boldItalic r:id="rId55"/>
    </p:embeddedFont>
    <p:embeddedFont>
      <p:font typeface="산돌고딕B" charset="-127"/>
      <p:regular r:id="rId56"/>
    </p:embeddedFont>
    <p:embeddedFont>
      <p:font typeface="산돌고딕 M" charset="-127"/>
      <p:regular r:id="rId57"/>
    </p:embeddedFont>
    <p:embeddedFont>
      <p:font typeface="HY헤드라인M" pitchFamily="18" charset="-127"/>
      <p:regular r:id="rId58"/>
    </p:embeddedFont>
    <p:embeddedFont>
      <p:font typeface="HY견고딕" pitchFamily="18" charset="-127"/>
      <p:regular r:id="rId59"/>
    </p:embeddedFont>
    <p:embeddedFont>
      <p:font typeface="HY울릉도M" pitchFamily="18" charset="-127"/>
      <p:regular r:id="rId60"/>
    </p:embeddedFont>
    <p:embeddedFont>
      <p:font typeface="HY강B" pitchFamily="18" charset="-127"/>
      <p:regular r:id="rId61"/>
    </p:embeddedFont>
    <p:embeddedFont>
      <p:font typeface="나눔손글씨 펜" charset="-127"/>
      <p:regular r:id="rId62"/>
    </p:embeddedFont>
    <p:embeddedFont>
      <p:font typeface="휴먼둥근헤드라인" pitchFamily="18" charset="-127"/>
      <p:regular r:id="rId63"/>
    </p:embeddedFont>
    <p:embeddedFont>
      <p:font typeface="Aharoni" pitchFamily="2" charset="-79"/>
      <p:bold r:id="rId64"/>
    </p:embeddedFont>
    <p:embeddedFont>
      <p:font typeface="HY궁서" pitchFamily="18" charset="-127"/>
      <p:regular r:id="rId6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기본 구역" id="{FF214145-B848-4825-8E1D-A9DBCC852EDD}">
          <p14:sldIdLst>
            <p14:sldId id="281"/>
            <p14:sldId id="365"/>
            <p14:sldId id="363"/>
            <p14:sldId id="362"/>
            <p14:sldId id="300"/>
            <p14:sldId id="263"/>
            <p14:sldId id="318"/>
            <p14:sldId id="319"/>
            <p14:sldId id="267"/>
            <p14:sldId id="320"/>
            <p14:sldId id="321"/>
            <p14:sldId id="348"/>
            <p14:sldId id="322"/>
            <p14:sldId id="344"/>
            <p14:sldId id="323"/>
            <p14:sldId id="272"/>
            <p14:sldId id="286"/>
            <p14:sldId id="341"/>
            <p14:sldId id="342"/>
            <p14:sldId id="314"/>
            <p14:sldId id="349"/>
            <p14:sldId id="350"/>
            <p14:sldId id="351"/>
            <p14:sldId id="352"/>
            <p14:sldId id="354"/>
            <p14:sldId id="353"/>
            <p14:sldId id="355"/>
            <p14:sldId id="356"/>
            <p14:sldId id="357"/>
            <p14:sldId id="283"/>
            <p14:sldId id="275"/>
            <p14:sldId id="358"/>
            <p14:sldId id="277"/>
            <p14:sldId id="324"/>
            <p14:sldId id="337"/>
            <p14:sldId id="329"/>
            <p14:sldId id="338"/>
            <p14:sldId id="331"/>
            <p14:sldId id="332"/>
            <p14:sldId id="333"/>
            <p14:sldId id="334"/>
            <p14:sldId id="335"/>
            <p14:sldId id="336"/>
            <p14:sldId id="346"/>
            <p14:sldId id="359"/>
            <p14:sldId id="360"/>
            <p14:sldId id="33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CC"/>
    <a:srgbClr val="FFFFFF"/>
    <a:srgbClr val="13BDB9"/>
    <a:srgbClr val="8C4306"/>
    <a:srgbClr val="FF9900"/>
    <a:srgbClr val="FF6600"/>
    <a:srgbClr val="FF5050"/>
    <a:srgbClr val="F29000"/>
    <a:srgbClr val="3D6AA1"/>
    <a:srgbClr val="007FA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19" autoAdjust="0"/>
    <p:restoredTop sz="80087" autoAdjust="0"/>
  </p:normalViewPr>
  <p:slideViewPr>
    <p:cSldViewPr showGuides="1">
      <p:cViewPr varScale="1">
        <p:scale>
          <a:sx n="65" d="100"/>
          <a:sy n="65" d="100"/>
        </p:scale>
        <p:origin x="-557" y="-86"/>
      </p:cViewPr>
      <p:guideLst>
        <p:guide orient="horz" pos="1706"/>
        <p:guide orient="horz" pos="572"/>
        <p:guide pos="2880"/>
        <p:guide pos="385"/>
        <p:guide pos="1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94"/>
    </p:cViewPr>
  </p:sorterViewPr>
  <p:notesViewPr>
    <p:cSldViewPr showGuides="1">
      <p:cViewPr varScale="1">
        <p:scale>
          <a:sx n="76" d="100"/>
          <a:sy n="76" d="100"/>
        </p:scale>
        <p:origin x="-1968" y="-102"/>
      </p:cViewPr>
      <p:guideLst>
        <p:guide orient="horz" pos="3127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63" Type="http://schemas.openxmlformats.org/officeDocument/2006/relationships/font" Target="fonts/font18.fntdata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3" Type="http://schemas.openxmlformats.org/officeDocument/2006/relationships/font" Target="fonts/font8.fntdata"/><Relationship Id="rId58" Type="http://schemas.openxmlformats.org/officeDocument/2006/relationships/font" Target="fonts/font13.fntdata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61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60" Type="http://schemas.openxmlformats.org/officeDocument/2006/relationships/font" Target="fonts/font15.fntdata"/><Relationship Id="rId65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64" Type="http://schemas.openxmlformats.org/officeDocument/2006/relationships/font" Target="fonts/font19.fntdata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font" Target="fonts/font14.fntdata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62" Type="http://schemas.openxmlformats.org/officeDocument/2006/relationships/font" Target="fonts/font17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44428;&#51061;&#50948;\Desktop\&#50508;&#49440;%20&#52397;&#53441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AngAx val="1"/>
    </c:view3D>
    <c:plotArea>
      <c:layout/>
      <c:bar3D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응답비율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showVal val="1"/>
          </c:dLbls>
          <c:cat>
            <c:strRef>
              <c:f>Sheet1!$A$2:$A$8</c:f>
              <c:strCache>
                <c:ptCount val="7"/>
                <c:pt idx="0">
                  <c:v>알선·청탁</c:v>
                </c:pt>
                <c:pt idx="1">
                  <c:v>금품수수</c:v>
                </c:pt>
                <c:pt idx="2">
                  <c:v>공금횡령·
유용</c:v>
                </c:pt>
                <c:pt idx="3">
                  <c:v>접대·향응 수수</c:v>
                </c:pt>
                <c:pt idx="4">
                  <c:v>이권개입</c:v>
                </c:pt>
                <c:pt idx="5">
                  <c:v>부당한 사익추구</c:v>
                </c:pt>
                <c:pt idx="6">
                  <c:v>경조사 통지·수수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55.7</c:v>
                </c:pt>
                <c:pt idx="1">
                  <c:v>38.4</c:v>
                </c:pt>
                <c:pt idx="2">
                  <c:v>37.1</c:v>
                </c:pt>
                <c:pt idx="3">
                  <c:v>22.4</c:v>
                </c:pt>
                <c:pt idx="4">
                  <c:v>16.399999999999999</c:v>
                </c:pt>
                <c:pt idx="5">
                  <c:v>13.4</c:v>
                </c:pt>
                <c:pt idx="6">
                  <c:v>8.7000000000000011</c:v>
                </c:pt>
              </c:numCache>
            </c:numRef>
          </c:val>
        </c:ser>
        <c:shape val="cylinder"/>
        <c:axId val="93216768"/>
        <c:axId val="93218304"/>
        <c:axId val="0"/>
      </c:bar3DChart>
      <c:catAx>
        <c:axId val="93216768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/>
            </a:pPr>
            <a:endParaRPr lang="ko-KR"/>
          </a:p>
        </c:txPr>
        <c:crossAx val="93218304"/>
        <c:crosses val="autoZero"/>
        <c:auto val="1"/>
        <c:lblAlgn val="ctr"/>
        <c:lblOffset val="100"/>
      </c:catAx>
      <c:valAx>
        <c:axId val="9321830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100" b="1"/>
            </a:pPr>
            <a:endParaRPr lang="ko-KR"/>
          </a:p>
        </c:txPr>
        <c:crossAx val="93216768"/>
        <c:crosses val="autoZero"/>
        <c:crossBetween val="between"/>
      </c:valAx>
    </c:plotArea>
    <c:plotVisOnly val="1"/>
    <c:dispBlanksAs val="gap"/>
  </c:chart>
  <c:spPr>
    <a:ln>
      <a:solidFill>
        <a:schemeClr val="tx1"/>
      </a:solidFill>
    </a:ln>
  </c:sp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5936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43" y="0"/>
            <a:ext cx="2945448" cy="495936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r">
              <a:defRPr sz="1200"/>
            </a:lvl1pPr>
          </a:lstStyle>
          <a:p>
            <a:fld id="{11A31276-3790-448F-A392-BB6248E35C36}" type="datetime1">
              <a:rPr lang="ko-KR" altLang="en-US" smtClean="0"/>
              <a:pPr/>
              <a:t>2014-06-25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118"/>
            <a:ext cx="2945448" cy="495935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l">
              <a:defRPr sz="1200"/>
            </a:lvl1pPr>
          </a:lstStyle>
          <a:p>
            <a:r>
              <a:rPr lang="en-US" altLang="ko-KR" smtClean="0"/>
              <a:t>-1-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43" y="9429118"/>
            <a:ext cx="2945448" cy="495935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r">
              <a:defRPr sz="1200"/>
            </a:lvl1pPr>
          </a:lstStyle>
          <a:p>
            <a:fld id="{8B45DA33-4826-4364-B979-53A5F22C08D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7705378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/>
            </a:lvl1pPr>
          </a:lstStyle>
          <a:p>
            <a:fld id="{E4F62E6A-FE05-4128-A927-D8302EDCE256}" type="datetime1">
              <a:rPr lang="ko-KR" altLang="en-US" smtClean="0"/>
              <a:pPr/>
              <a:t>2014-06-25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6" rIns="91430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30" tIns="45716" rIns="91430" bIns="4571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586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/>
            </a:lvl1pPr>
          </a:lstStyle>
          <a:p>
            <a:r>
              <a:rPr lang="en-US" altLang="ko-KR" smtClean="0"/>
              <a:t>-1-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6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/>
            </a:lvl1pPr>
          </a:lstStyle>
          <a:p>
            <a:fld id="{7F3AD19B-9AB9-4C3B-96A3-6ED835A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413743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 smtClean="0"/>
          </a:p>
          <a:p>
            <a:r>
              <a:rPr lang="ko-KR" altLang="en-US" dirty="0" smtClean="0"/>
              <a:t>여러분은 청렴과 경쟁력의 관계를 어떻게 생각하시나요</a:t>
            </a:r>
            <a:r>
              <a:rPr lang="en-US" altLang="ko-KR" dirty="0" smtClean="0"/>
              <a:t>? 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청렴이 경쟁력의 원천이란 제목에 동의하시나요</a:t>
            </a:r>
            <a:r>
              <a:rPr lang="en-US" altLang="ko-KR" dirty="0" smtClean="0"/>
              <a:t>?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45C5C08-B3B0-4D7B-81B3-65BA8218323E}" type="slidenum">
              <a:rPr lang="ko-KR" altLang="en-US" smtClean="0"/>
              <a:pPr/>
              <a:t>1</a:t>
            </a:fld>
            <a:endParaRPr lang="en-US" altLang="ko-KR" smtClean="0"/>
          </a:p>
        </p:txBody>
      </p:sp>
      <p:sp>
        <p:nvSpPr>
          <p:cNvPr id="5" name="날짜 개체 틀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482EBEC-8B9C-4225-B29A-2826E2E2B595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D0F7-A936-4911-B677-518D22E7F014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5B9469E-C392-4255-9CCC-71304048ABE4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D0F7-A936-4911-B677-518D22E7F014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EF45BD6-6761-4FD8-A410-40219C4FEBFB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3BD6A4E-84CF-4116-B9D4-858F7AEBFAD0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8325861-1391-4B35-8849-7EF53CBFFFFB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806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A42089-056C-4B4E-A48A-34C4EE1C99A8}" type="slidenum">
              <a:rPr lang="ko-KR" altLang="en-US" smtClean="0">
                <a:solidFill>
                  <a:srgbClr val="000000"/>
                </a:solidFill>
              </a:rPr>
              <a:pPr/>
              <a:t>6</a:t>
            </a:fld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5" name="날짜 개체 틀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33E32D3-22A3-44B5-B69C-6AC064036D96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806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A42089-056C-4B4E-A48A-34C4EE1C99A8}" type="slidenum">
              <a:rPr lang="ko-KR" altLang="en-US" smtClean="0">
                <a:solidFill>
                  <a:srgbClr val="000000"/>
                </a:solidFill>
              </a:rPr>
              <a:pPr/>
              <a:t>7</a:t>
            </a:fld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5" name="날짜 개체 틀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21E0B6C-6AA8-48F0-B5C6-71AA2F6BAE69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806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A42089-056C-4B4E-A48A-34C4EE1C99A8}" type="slidenum">
              <a:rPr lang="ko-KR" altLang="en-US" smtClean="0">
                <a:solidFill>
                  <a:srgbClr val="000000"/>
                </a:solidFill>
              </a:rPr>
              <a:pPr/>
              <a:t>8</a:t>
            </a:fld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5" name="날짜 개체 틀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137A5FC-9125-47BA-A3E5-29B63B449F6F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E4F62E6A-FE05-4128-A927-D8302EDCE256}" type="datetime1">
              <a:rPr lang="ko-KR" altLang="en-US" smtClean="0"/>
              <a:pPr/>
              <a:t>2014-06-25</a:t>
            </a:fld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D0F7-A936-4911-B677-518D22E7F014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E54623D-4F5E-401E-A82F-4A75A3DB72CB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14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F79DF84-4E52-4B37-9C88-10549B7A09AD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15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F4C685A-F589-423A-A89C-7875E92EF951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16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DB02A6D-E20A-45E0-B7BB-45557E1C62E2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17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6588C4F-5E90-4F70-9A9A-2BCB71C424AE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19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6DFAD26-D4C7-4D9E-A6DA-9437D8198FFF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20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E884EC7-04C5-41CC-8913-7C4CE98DDE0B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21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3A6AC52-C44F-4AA3-A1B6-63BCFBC327BE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B86C2-BFB3-4647-972A-AADF6CBABC52}" type="slidenum">
              <a:rPr lang="ko-KR" altLang="en-US" smtClean="0"/>
              <a:pPr/>
              <a:t>22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A623DC9-0973-4211-91D1-15E5BE793A58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46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○ 처벌의 확실성을 높이는 데는 무관용 전략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(Zero Tolerance)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 효과적이라는 것은 ‘깨진 유리창’ 실험을 통해서도 알 수 있음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※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깨진 유리창의 법칙</a:t>
            </a: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- 1969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미국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스탠포드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대학의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필립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짐바르도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교수는 ‘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브로큰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윈도우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(Broken Window)’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실험을 실시 </a:t>
            </a: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치안이 허술한 골목에 보닛을 열어둔 두 대의 자동차를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일주일동안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방치하면서 그 중 한 대의 자동차 유리만 고의적으로 깨 놓음 </a:t>
            </a: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일주일 후 유리창이 깨진 자동차는 배터리나 타이어가 사라진 것은 물론 낙서와 파괴로 고철이 되어 버려 깨어진 창문 하나가 파괴와 약탈을 재촉한다는 가설을 입증</a:t>
            </a: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범죄의 온상으로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지목받던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뉴욕 지하철 문제를 해결하기 위하여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뉴욕시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교통국은 지하철의 청소원을 대폭 증강하여 지하철 낙서 지우기 프로젝트가 시작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 안에 범죄를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80%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감소시키는 효과를 거둠 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○ ‘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브로큰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윈도우’ 법칙을 부패방지에 적용해 보면 평소 상사에 대한 허위 보고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도박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무단 이석이나 결근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업무추진비의 유용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허위 출장비 청구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연고와 정실에 의한 승진과 전보 인사와 같은 비윤리적 행위와 비리를 통제하지 않고서는 본격적인 뇌물 수수와 같은 부패를 막을 수 없다는 것임 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○ 언론에 보도되는 것은 부패사건만 보도되나 실제 원인이 되는 것은 그러한 부패를 가능하게 한 조직 풍토와 분위기이므로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부패를 저지른 개인만 비난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제거하는 것만으로는 효과가 없다고 보아야 함 </a:t>
            </a:r>
          </a:p>
          <a:p>
            <a:endParaRPr lang="ko-KR" altLang="en-US" dirty="0" smtClean="0"/>
          </a:p>
        </p:txBody>
      </p:sp>
      <p:sp>
        <p:nvSpPr>
          <p:cNvPr id="2846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7922347-0D2D-4FEF-836D-2E484CEB7F25}" type="slidenum">
              <a:rPr lang="ko-KR" altLang="en-US" smtClean="0">
                <a:solidFill>
                  <a:srgbClr val="000000"/>
                </a:solidFill>
              </a:rPr>
              <a:pPr/>
              <a:t>23</a:t>
            </a:fld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5" name="날짜 개체 틀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10562E1E-1608-46DB-885B-742E90DDEFF3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D0F7-A936-4911-B677-518D22E7F014}" type="slidenum">
              <a:rPr lang="ko-KR" altLang="en-US" smtClean="0"/>
              <a:pPr/>
              <a:t>24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65B141B-0925-4601-AE8D-E0F712EA774E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2D0F7-A936-4911-B677-518D22E7F014}" type="slidenum">
              <a:rPr lang="ko-KR" altLang="en-US" smtClean="0"/>
              <a:pPr/>
              <a:t>29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2FAA702-5209-4AB5-A859-31A6C06A0D6B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38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D22E7DE-3050-42B6-869E-8B7C2E311702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39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5BE496D-14A4-42A7-901B-5B28D77713C9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40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FAD86A9-4495-4132-A617-7F5E9FABB588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41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CFEEF61-2B9C-47D2-835B-CD6C0DD62384}" type="datetime1">
              <a:rPr lang="ko-KR" altLang="en-US" smtClean="0"/>
              <a:pPr/>
              <a:t>2014-06-25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E4F62E6A-FE05-4128-A927-D8302EDCE256}" type="datetime1">
              <a:rPr lang="ko-KR" altLang="en-US" smtClean="0"/>
              <a:pPr/>
              <a:t>2014-06-25</a:t>
            </a:fld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3AD19B-9AB9-4C3B-96A3-6ED835A1EEF9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4187-0D52-4E4D-8B83-E70D99A75D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4187-0D52-4E4D-8B83-E70D99A75D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122690" y="34848"/>
            <a:ext cx="402354" cy="492443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r" defTabSz="914400" rtl="0" eaLnBrk="1" latinLnBrk="1" hangingPunct="1">
              <a:spcBef>
                <a:spcPct val="0"/>
              </a:spcBef>
              <a:buNone/>
            </a:pPr>
            <a:r>
              <a:rPr lang="en-US" altLang="ko-KR" sz="3200" b="1" kern="1200" dirty="0" smtClean="0">
                <a:solidFill>
                  <a:schemeClr val="bg1"/>
                </a:solidFill>
                <a:effectLst>
                  <a:outerShdw blurRad="63500" algn="ctr" rotWithShape="0">
                    <a:srgbClr val="192847"/>
                  </a:outerShdw>
                </a:effectLst>
                <a:latin typeface="Times New Roman" pitchFamily="18" charset="0"/>
                <a:ea typeface="Rix밝은고딕 M" pitchFamily="18" charset="-127"/>
                <a:cs typeface="Times New Roman" pitchFamily="18" charset="0"/>
              </a:rPr>
              <a:t>Ⅰ</a:t>
            </a:r>
            <a:endParaRPr lang="ko-KR" altLang="en-US" sz="3200" b="1" kern="1200" dirty="0" smtClean="0">
              <a:solidFill>
                <a:schemeClr val="bg1"/>
              </a:solidFill>
              <a:effectLst>
                <a:outerShdw blurRad="63500" algn="ctr" rotWithShape="0">
                  <a:srgbClr val="192847"/>
                </a:outerShdw>
              </a:effectLst>
              <a:latin typeface="Times New Roman" pitchFamily="18" charset="0"/>
              <a:ea typeface="Rix밝은고딕 M" pitchFamily="18" charset="-127"/>
              <a:cs typeface="Times New Roman" pitchFamily="18" charset="0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04187-0D52-4E4D-8B83-E70D99A75D7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TextBox 8"/>
          <p:cNvSpPr txBox="1"/>
          <p:nvPr userDrawn="1"/>
        </p:nvSpPr>
        <p:spPr>
          <a:xfrm>
            <a:off x="725454" y="78317"/>
            <a:ext cx="5616302" cy="384721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lnSpc>
                <a:spcPct val="120000"/>
              </a:lnSpc>
              <a:spcBef>
                <a:spcPct val="0"/>
              </a:spcBef>
            </a:pPr>
            <a:r>
              <a:rPr lang="ko-KR" altLang="en-US" sz="2400" b="1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</a:rPr>
              <a:t>왜 </a:t>
            </a:r>
            <a:r>
              <a:rPr lang="ko-KR" altLang="en-US" sz="2400" b="1" spc="-70" dirty="0" err="1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</a:rPr>
              <a:t>반부패</a:t>
            </a:r>
            <a:r>
              <a:rPr lang="ko-KR" altLang="en-US" sz="2400" b="1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</a:rPr>
              <a:t> 청렴인가</a:t>
            </a:r>
            <a:r>
              <a:rPr lang="en-US" altLang="ko-KR" sz="2400" b="1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112059" y="24215"/>
            <a:ext cx="402353" cy="492443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r" defTabSz="914400" rtl="0" eaLnBrk="1" latinLnBrk="1" hangingPunct="1">
              <a:spcBef>
                <a:spcPct val="0"/>
              </a:spcBef>
              <a:buNone/>
            </a:pPr>
            <a:r>
              <a:rPr lang="en-US" altLang="ko-KR" sz="3200" b="1" kern="1200" dirty="0" smtClean="0">
                <a:solidFill>
                  <a:schemeClr val="bg1"/>
                </a:solidFill>
                <a:effectLst>
                  <a:outerShdw blurRad="63500" algn="ctr" rotWithShape="0">
                    <a:srgbClr val="192847"/>
                  </a:outerShdw>
                </a:effectLst>
                <a:latin typeface="Times New Roman" pitchFamily="18" charset="0"/>
                <a:ea typeface="Rix밝은고딕 B"/>
                <a:cs typeface="Times New Roman" pitchFamily="18" charset="0"/>
              </a:rPr>
              <a:t>Ⅱ</a:t>
            </a:r>
            <a:endParaRPr lang="ko-KR" altLang="en-US" sz="3200" b="1" kern="1200" dirty="0" smtClean="0">
              <a:solidFill>
                <a:schemeClr val="bg1"/>
              </a:solidFill>
              <a:effectLst>
                <a:outerShdw blurRad="63500" algn="ctr" rotWithShape="0">
                  <a:srgbClr val="192847"/>
                </a:outerShdw>
              </a:effectLst>
              <a:latin typeface="Times New Roman" pitchFamily="18" charset="0"/>
              <a:ea typeface="Rix밝은고딕 M" pitchFamily="18" charset="-127"/>
              <a:cs typeface="Times New Roman" pitchFamily="18" charset="0"/>
            </a:endParaRPr>
          </a:p>
        </p:txBody>
      </p:sp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428400" y="751900"/>
            <a:ext cx="7772400" cy="369332"/>
          </a:xfr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2400" kern="1200" dirty="0" smtClean="0">
                <a:solidFill>
                  <a:srgbClr val="284172"/>
                </a:solidFill>
                <a:latin typeface="Rix밝은고딕 M" pitchFamily="18" charset="-127"/>
                <a:ea typeface="Rix밝은고딕 M" pitchFamily="18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0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04187-0D52-4E4D-8B83-E70D99A75D7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68077" y="96403"/>
            <a:ext cx="3514104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l" defTabSz="914400" rtl="0" eaLnBrk="1" latinLnBrk="1" hangingPunct="1">
              <a:spcBef>
                <a:spcPct val="0"/>
              </a:spcBef>
              <a:buNone/>
            </a:pPr>
            <a:r>
              <a:rPr lang="ko-KR" altLang="en-US" sz="2400" b="1" kern="1200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  <a:cs typeface="+mn-cs"/>
              </a:rPr>
              <a:t>부패는 왜 생기는가</a:t>
            </a:r>
            <a:r>
              <a:rPr lang="en-US" altLang="ko-KR" sz="2400" b="1" kern="1200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  <a:cs typeface="+mn-cs"/>
              </a:rPr>
              <a:t>?</a:t>
            </a:r>
            <a:endParaRPr lang="ko-KR" altLang="en-US" sz="2400" b="1" kern="1200" spc="-70" dirty="0" smtClean="0">
              <a:solidFill>
                <a:schemeClr val="tx2"/>
              </a:solidFill>
              <a:latin typeface="Rix밝은고딕 EB" pitchFamily="18" charset="-127"/>
              <a:ea typeface="Rix밝은고딕 EB" pitchFamily="18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86457" y="24215"/>
            <a:ext cx="402353" cy="492443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r" defTabSz="914400" rtl="0" eaLnBrk="1" latinLnBrk="1" hangingPunct="1">
              <a:spcBef>
                <a:spcPct val="0"/>
              </a:spcBef>
              <a:buNone/>
            </a:pPr>
            <a:r>
              <a:rPr lang="en-US" altLang="ko-KR" sz="3200" b="1" kern="1200" dirty="0" smtClean="0">
                <a:solidFill>
                  <a:schemeClr val="bg1"/>
                </a:solidFill>
                <a:effectLst>
                  <a:outerShdw blurRad="63500" algn="ctr" rotWithShape="0">
                    <a:srgbClr val="192847"/>
                  </a:outerShdw>
                </a:effectLst>
                <a:latin typeface="Times New Roman" pitchFamily="18" charset="0"/>
                <a:ea typeface="Rix밝은고딕 B"/>
                <a:cs typeface="Times New Roman" pitchFamily="18" charset="0"/>
              </a:rPr>
              <a:t>Ⅲ</a:t>
            </a:r>
            <a:endParaRPr lang="ko-KR" altLang="en-US" sz="3200" b="1" kern="1200" dirty="0" smtClean="0">
              <a:solidFill>
                <a:schemeClr val="bg1"/>
              </a:solidFill>
              <a:effectLst>
                <a:outerShdw blurRad="63500" algn="ctr" rotWithShape="0">
                  <a:srgbClr val="192847"/>
                </a:outerShdw>
              </a:effectLst>
              <a:latin typeface="Times New Roman" pitchFamily="18" charset="0"/>
              <a:ea typeface="Rix밝은고딕 M" pitchFamily="18" charset="-127"/>
              <a:cs typeface="Times New Roman" pitchFamily="18" charset="0"/>
            </a:endParaRP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04187-0D52-4E4D-8B83-E70D99A75D7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611560" y="85770"/>
            <a:ext cx="5400600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marL="0" algn="l" defTabSz="914400" rtl="0" eaLnBrk="1" latinLnBrk="1" hangingPunct="1">
              <a:spcBef>
                <a:spcPct val="0"/>
              </a:spcBef>
              <a:buNone/>
            </a:pPr>
            <a:r>
              <a:rPr lang="ko-KR" altLang="en-US" sz="2400" b="1" kern="1200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  <a:cs typeface="+mn-cs"/>
              </a:rPr>
              <a:t>공직자의 경쟁력</a:t>
            </a:r>
            <a:r>
              <a:rPr lang="en-US" altLang="ko-KR" sz="2400" b="1" kern="1200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  <a:cs typeface="+mn-cs"/>
              </a:rPr>
              <a:t>, </a:t>
            </a:r>
            <a:r>
              <a:rPr lang="ko-KR" altLang="en-US" sz="2400" b="1" kern="1200" spc="-7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  <a:cs typeface="+mn-cs"/>
              </a:rPr>
              <a:t>청렴</a:t>
            </a:r>
          </a:p>
        </p:txBody>
      </p:sp>
      <p:sp>
        <p:nvSpPr>
          <p:cNvPr id="14" name="제목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7772400" cy="369332"/>
          </a:xfr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2400" kern="1200" dirty="0" smtClean="0">
                <a:solidFill>
                  <a:srgbClr val="284172"/>
                </a:solidFill>
                <a:latin typeface="Rix밝은고딕 M" pitchFamily="18" charset="-127"/>
                <a:ea typeface="Rix밝은고딕 M" pitchFamily="18" charset="-127"/>
                <a:cs typeface="+mj-cs"/>
              </a:defRPr>
            </a:lvl1pPr>
          </a:lstStyle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143951" y="45481"/>
            <a:ext cx="402354" cy="492443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r" defTabSz="914400" rtl="0" eaLnBrk="1" latinLnBrk="1" hangingPunct="1">
              <a:spcBef>
                <a:spcPct val="0"/>
              </a:spcBef>
              <a:buNone/>
            </a:pPr>
            <a:r>
              <a:rPr lang="en-US" altLang="ko-KR" sz="3200" b="1" kern="1200" dirty="0" smtClean="0">
                <a:solidFill>
                  <a:schemeClr val="bg1"/>
                </a:solidFill>
                <a:effectLst>
                  <a:outerShdw blurRad="63500" algn="ctr" rotWithShape="0">
                    <a:srgbClr val="192847"/>
                  </a:outerShdw>
                </a:effectLst>
                <a:latin typeface="Times New Roman" pitchFamily="18" charset="0"/>
                <a:ea typeface="Rix밝은고딕 M" pitchFamily="18" charset="-127"/>
                <a:cs typeface="Times New Roman" pitchFamily="18" charset="0"/>
              </a:rPr>
              <a:t>Ⅳ</a:t>
            </a:r>
            <a:endParaRPr lang="ko-KR" altLang="en-US" sz="3200" b="1" kern="1200" dirty="0" smtClean="0">
              <a:solidFill>
                <a:schemeClr val="bg1"/>
              </a:solidFill>
              <a:effectLst>
                <a:outerShdw blurRad="63500" algn="ctr" rotWithShape="0">
                  <a:srgbClr val="192847"/>
                </a:outerShdw>
              </a:effectLst>
              <a:latin typeface="Times New Roman" pitchFamily="18" charset="0"/>
              <a:ea typeface="Rix밝은고딕 M" pitchFamily="18" charset="-127"/>
              <a:cs typeface="Times New Roman" pitchFamily="18" charset="0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04187-0D52-4E4D-8B83-E70D99A75D7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668076" y="96403"/>
            <a:ext cx="6712235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l" defTabSz="914400" rtl="0" eaLnBrk="1" latinLnBrk="1" hangingPunct="1">
              <a:spcBef>
                <a:spcPct val="0"/>
              </a:spcBef>
              <a:buNone/>
            </a:pPr>
            <a:r>
              <a:rPr lang="ko-KR" altLang="en-US" sz="2400" b="1" kern="1200" spc="-7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  <a:cs typeface="+mn-cs"/>
              </a:rPr>
              <a:t>청렴한 공직사회를 위한 동행</a:t>
            </a:r>
            <a:endParaRPr lang="ko-KR" altLang="en-US" sz="2400" b="1" kern="1200" spc="-70" dirty="0" smtClean="0">
              <a:solidFill>
                <a:schemeClr val="tx2"/>
              </a:solidFill>
              <a:latin typeface="Rix밝은고딕 EB" pitchFamily="18" charset="-127"/>
              <a:ea typeface="Rix밝은고딕 EB" pitchFamily="18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템플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8" descr="#02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7E48A-C1A9-42B0-8D04-82601B81947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04187-0D52-4E4D-8B83-E70D99A75D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0" r:id="rId4"/>
    <p:sldLayoutId id="2147483664" r:id="rId5"/>
    <p:sldLayoutId id="2147483661" r:id="rId6"/>
    <p:sldLayoutId id="2147483666" r:id="rId7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25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gif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1.xml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25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7" Type="http://schemas.openxmlformats.org/officeDocument/2006/relationships/image" Target="../media/image94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93.gif"/><Relationship Id="rId4" Type="http://schemas.openxmlformats.org/officeDocument/2006/relationships/image" Target="../media/image9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slideLayout" Target="../slideLayouts/slideLayout5.xml"/><Relationship Id="rId1" Type="http://schemas.openxmlformats.org/officeDocument/2006/relationships/video" Target="file:///D:\02%20&#9733;&#44053;&#49324;&#51648;&#50896;\&#44053;&#51032;&#51088;&#47308;%20&#46321;\&#48512;&#54056;&#48169;&#51648;&#48512;&#50948;&#50896;&#51109;\&#54620;&#44397;&#51088;&#49328;&#44288;&#47532;&#44277;&#49324;\&#54620;&#44397;&#51088;&#49328;&#44288;&#47532;&#44277;&#49324;(&#52572;&#51333;)\KBS_&#51221;&#44049;&#49552;.mp4" TargetMode="Externa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131840" y="4365104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2014.06.30</a:t>
            </a:r>
            <a:endParaRPr lang="ko-KR" altLang="en-US" sz="2000" b="1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620688"/>
            <a:ext cx="1467355" cy="366839"/>
          </a:xfrm>
          <a:prstGeom prst="rect">
            <a:avLst/>
          </a:prstGeom>
        </p:spPr>
      </p:pic>
      <p:pic>
        <p:nvPicPr>
          <p:cNvPr id="11" name="그림 10" descr="신규_가로형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5715016"/>
            <a:ext cx="2643206" cy="675825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827584" y="1772816"/>
            <a:ext cx="6979795" cy="1585050"/>
            <a:chOff x="899592" y="1543144"/>
            <a:chExt cx="6979795" cy="1585050"/>
          </a:xfrm>
        </p:grpSpPr>
        <p:grpSp>
          <p:nvGrpSpPr>
            <p:cNvPr id="4" name="그룹 7"/>
            <p:cNvGrpSpPr/>
            <p:nvPr/>
          </p:nvGrpSpPr>
          <p:grpSpPr>
            <a:xfrm>
              <a:off x="1157984" y="1543144"/>
              <a:ext cx="6336704" cy="1404240"/>
              <a:chOff x="1157984" y="1543144"/>
              <a:chExt cx="6336704" cy="1404240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4473519" y="2054832"/>
                <a:ext cx="184731" cy="89255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endParaRPr lang="ko-KR" altLang="en-US" sz="5200" spc="-3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  <a:latin typeface="HY울릉도B" pitchFamily="18" charset="-127"/>
                  <a:ea typeface="HY울릉도B" pitchFamily="18" charset="-127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157984" y="1543144"/>
                <a:ext cx="63367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soft" dir="t">
                    <a:rot lat="0" lon="0" rev="10800000"/>
                  </a:lightRig>
                </a:scene3d>
                <a:sp3d>
                  <a:bevelT w="27940" h="12700"/>
                  <a:contourClr>
                    <a:srgbClr val="DDDDDD"/>
                  </a:contourClr>
                </a:sp3d>
              </a:bodyPr>
              <a:lstStyle/>
              <a:p>
                <a:r>
                  <a:rPr lang="ko-KR" altLang="en-US" sz="2800" b="1" spc="-150" dirty="0" smtClean="0">
                    <a:ln w="11430"/>
                    <a:solidFill>
                      <a:srgbClr val="FF9900"/>
                    </a:solidFill>
                    <a:effectLst>
                      <a:outerShdw blurRad="25400" algn="tl" rotWithShape="0">
                        <a:srgbClr val="000000">
                          <a:alpha val="43000"/>
                        </a:srgbClr>
                      </a:outerShdw>
                    </a:effectLst>
                    <a:latin typeface="Rix밝은고딕 M" pitchFamily="18" charset="-127"/>
                    <a:ea typeface="Rix밝은고딕 M" pitchFamily="18" charset="-127"/>
                  </a:rPr>
                  <a:t>신뢰받는 정부</a:t>
                </a:r>
                <a:r>
                  <a:rPr lang="en-US" altLang="ko-KR" sz="2800" b="1" spc="-150" dirty="0" smtClean="0">
                    <a:ln w="11430"/>
                    <a:solidFill>
                      <a:srgbClr val="FF9900"/>
                    </a:solidFill>
                    <a:effectLst>
                      <a:outerShdw blurRad="25400" algn="tl" rotWithShape="0">
                        <a:srgbClr val="000000">
                          <a:alpha val="43000"/>
                        </a:srgbClr>
                      </a:outerShdw>
                    </a:effectLst>
                    <a:latin typeface="Rix밝은고딕 M" pitchFamily="18" charset="-127"/>
                    <a:ea typeface="Rix밝은고딕 M" pitchFamily="18" charset="-127"/>
                  </a:rPr>
                  <a:t>, </a:t>
                </a:r>
                <a:r>
                  <a:rPr lang="ko-KR" altLang="en-US" sz="2800" b="1" spc="-150" dirty="0" smtClean="0">
                    <a:ln w="11430"/>
                    <a:solidFill>
                      <a:srgbClr val="FF9900"/>
                    </a:solidFill>
                    <a:effectLst>
                      <a:outerShdw blurRad="25400" algn="tl" rotWithShape="0">
                        <a:srgbClr val="000000">
                          <a:alpha val="43000"/>
                        </a:srgbClr>
                      </a:outerShdw>
                    </a:effectLst>
                    <a:latin typeface="Rix밝은고딕 M" pitchFamily="18" charset="-127"/>
                    <a:ea typeface="Rix밝은고딕 M" pitchFamily="18" charset="-127"/>
                  </a:rPr>
                  <a:t>깨끗한 공직사회를 위한</a:t>
                </a:r>
                <a:endParaRPr lang="ko-KR" altLang="en-US" sz="2800" b="1" spc="-150" dirty="0">
                  <a:ln w="11430"/>
                  <a:solidFill>
                    <a:srgbClr val="FF9900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  <a:latin typeface="Rix밝은고딕 M" pitchFamily="18" charset="-127"/>
                  <a:ea typeface="Rix밝은고딕 M" pitchFamily="18" charset="-127"/>
                </a:endParaRPr>
              </a:p>
            </p:txBody>
          </p:sp>
        </p:grpSp>
        <p:sp>
          <p:nvSpPr>
            <p:cNvPr id="12" name="직사각형 11"/>
            <p:cNvSpPr/>
            <p:nvPr/>
          </p:nvSpPr>
          <p:spPr>
            <a:xfrm>
              <a:off x="899592" y="2204864"/>
              <a:ext cx="6979795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5400" b="1" dirty="0" smtClean="0">
                  <a:ln w="19050">
                    <a:solidFill>
                      <a:srgbClr val="1F497D">
                        <a:tint val="1000"/>
                      </a:srgbClr>
                    </a:solidFill>
                    <a:prstDash val="solid"/>
                  </a:ln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B" pitchFamily="18" charset="-127"/>
                  <a:ea typeface="HY울릉도B" pitchFamily="18" charset="-127"/>
                </a:rPr>
                <a:t>공직자의 청렴한 자세</a:t>
              </a:r>
              <a:endParaRPr lang="en-US" altLang="ko-KR" sz="5400" b="1" spc="-300" dirty="0">
                <a:ln w="19050"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endParaRPr>
            </a:p>
          </p:txBody>
        </p:sp>
      </p:grpSp>
      <p:sp>
        <p:nvSpPr>
          <p:cNvPr id="14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Untitled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그림 13" descr="Untitled-2 copy.png"/>
          <p:cNvPicPr>
            <a:picLocks noChangeAspect="1"/>
          </p:cNvPicPr>
          <p:nvPr/>
        </p:nvPicPr>
        <p:blipFill>
          <a:blip r:embed="rId4" cstate="print"/>
          <a:srcRect r="63387"/>
          <a:stretch>
            <a:fillRect/>
          </a:stretch>
        </p:blipFill>
        <p:spPr>
          <a:xfrm>
            <a:off x="0" y="0"/>
            <a:ext cx="3347864" cy="6858000"/>
          </a:xfrm>
          <a:prstGeom prst="rect">
            <a:avLst/>
          </a:prstGeom>
        </p:spPr>
      </p:pic>
      <p:pic>
        <p:nvPicPr>
          <p:cNvPr id="15" name="그림 14" descr="Untitled-3 copy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그림 16" descr="Untitled-4 copy.png"/>
          <p:cNvPicPr>
            <a:picLocks noChangeAspect="1"/>
          </p:cNvPicPr>
          <p:nvPr/>
        </p:nvPicPr>
        <p:blipFill>
          <a:blip r:embed="rId6" cstate="print"/>
          <a:srcRect t="29000" r="73625" b="37400"/>
          <a:stretch>
            <a:fillRect/>
          </a:stretch>
        </p:blipFill>
        <p:spPr>
          <a:xfrm>
            <a:off x="0" y="1988840"/>
            <a:ext cx="2411760" cy="2304256"/>
          </a:xfrm>
          <a:prstGeom prst="rect">
            <a:avLst/>
          </a:prstGeom>
        </p:spPr>
      </p:pic>
      <p:grpSp>
        <p:nvGrpSpPr>
          <p:cNvPr id="2" name="그룹 25"/>
          <p:cNvGrpSpPr/>
          <p:nvPr/>
        </p:nvGrpSpPr>
        <p:grpSpPr>
          <a:xfrm>
            <a:off x="2555776" y="1700808"/>
            <a:ext cx="6372107" cy="3486011"/>
            <a:chOff x="2576052" y="2125635"/>
            <a:chExt cx="6372107" cy="3486011"/>
          </a:xfrm>
        </p:grpSpPr>
        <p:grpSp>
          <p:nvGrpSpPr>
            <p:cNvPr id="3" name="그룹 27"/>
            <p:cNvGrpSpPr/>
            <p:nvPr/>
          </p:nvGrpSpPr>
          <p:grpSpPr>
            <a:xfrm>
              <a:off x="2576052" y="2125635"/>
              <a:ext cx="6372107" cy="511277"/>
              <a:chOff x="2576052" y="1700981"/>
              <a:chExt cx="6372107" cy="511277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3331857" y="1774486"/>
                <a:ext cx="5616302" cy="364267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ko-KR" altLang="en-US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왜 </a:t>
                </a:r>
                <a:r>
                  <a:rPr lang="ko-KR" altLang="en-US" sz="2100" spc="-70" dirty="0" err="1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반부패</a:t>
                </a:r>
                <a:r>
                  <a:rPr lang="ko-KR" altLang="en-US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 청렴인가</a:t>
                </a:r>
                <a:r>
                  <a:rPr lang="en-US" altLang="ko-KR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?</a:t>
                </a:r>
              </a:p>
            </p:txBody>
          </p:sp>
          <p:pic>
            <p:nvPicPr>
              <p:cNvPr id="22" name="그림 21" descr="Untitled-1 copy.png"/>
              <p:cNvPicPr>
                <a:picLocks noChangeAspect="1"/>
              </p:cNvPicPr>
              <p:nvPr/>
            </p:nvPicPr>
            <p:blipFill>
              <a:blip r:embed="rId7" cstate="print"/>
              <a:srcRect l="28172" t="24802" r="65699" b="67743"/>
              <a:stretch>
                <a:fillRect/>
              </a:stretch>
            </p:blipFill>
            <p:spPr>
              <a:xfrm>
                <a:off x="2576052" y="1700981"/>
                <a:ext cx="560438" cy="511277"/>
              </a:xfrm>
              <a:prstGeom prst="rect">
                <a:avLst/>
              </a:prstGeom>
            </p:spPr>
          </p:pic>
        </p:grpSp>
        <p:grpSp>
          <p:nvGrpSpPr>
            <p:cNvPr id="5" name="그룹 18"/>
            <p:cNvGrpSpPr/>
            <p:nvPr/>
          </p:nvGrpSpPr>
          <p:grpSpPr>
            <a:xfrm>
              <a:off x="2595716" y="3133747"/>
              <a:ext cx="6296442" cy="501445"/>
              <a:chOff x="2595716" y="2434046"/>
              <a:chExt cx="6296442" cy="501445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3275856" y="2502635"/>
                <a:ext cx="5616302" cy="364267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ko-KR" altLang="en-US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부패는 왜 생기는가</a:t>
                </a:r>
                <a:r>
                  <a:rPr lang="en-US" altLang="ko-KR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?</a:t>
                </a:r>
              </a:p>
            </p:txBody>
          </p:sp>
          <p:pic>
            <p:nvPicPr>
              <p:cNvPr id="23" name="그림 22" descr="Untitled-1 copy.png"/>
              <p:cNvPicPr>
                <a:picLocks noChangeAspect="1"/>
              </p:cNvPicPr>
              <p:nvPr/>
            </p:nvPicPr>
            <p:blipFill>
              <a:blip r:embed="rId7" cstate="print"/>
              <a:srcRect l="28279" t="31971" r="65807" b="60717"/>
              <a:stretch>
                <a:fillRect/>
              </a:stretch>
            </p:blipFill>
            <p:spPr>
              <a:xfrm>
                <a:off x="2595716" y="2434046"/>
                <a:ext cx="540774" cy="501445"/>
              </a:xfrm>
              <a:prstGeom prst="rect">
                <a:avLst/>
              </a:prstGeom>
            </p:spPr>
          </p:pic>
        </p:grpSp>
        <p:grpSp>
          <p:nvGrpSpPr>
            <p:cNvPr id="7" name="그룹 20"/>
            <p:cNvGrpSpPr/>
            <p:nvPr/>
          </p:nvGrpSpPr>
          <p:grpSpPr>
            <a:xfrm>
              <a:off x="2634178" y="4132026"/>
              <a:ext cx="6313981" cy="521110"/>
              <a:chOff x="2634178" y="3219026"/>
              <a:chExt cx="6313981" cy="521110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3331857" y="3297447"/>
                <a:ext cx="5616302" cy="364267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ko-KR" altLang="en-US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공직자의 경쟁력</a:t>
                </a:r>
                <a:r>
                  <a:rPr lang="en-US" altLang="ko-KR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, </a:t>
                </a:r>
                <a:r>
                  <a:rPr lang="ko-KR" altLang="en-US" sz="2100" spc="-70" dirty="0" smtClean="0">
                    <a:solidFill>
                      <a:srgbClr val="646464"/>
                    </a:solidFill>
                    <a:latin typeface="Rix밝은고딕 B" pitchFamily="18" charset="-127"/>
                    <a:ea typeface="Rix밝은고딕 B" pitchFamily="18" charset="-127"/>
                    <a:cs typeface="+mj-cs"/>
                  </a:rPr>
                  <a:t>청렴</a:t>
                </a:r>
                <a:endParaRPr lang="en-US" altLang="ko-KR" sz="2100" spc="-70" dirty="0" smtClean="0">
                  <a:solidFill>
                    <a:srgbClr val="646464"/>
                  </a:solidFill>
                  <a:latin typeface="Rix밝은고딕 B" pitchFamily="18" charset="-127"/>
                  <a:ea typeface="Rix밝은고딕 B" pitchFamily="18" charset="-127"/>
                  <a:cs typeface="+mj-cs"/>
                </a:endParaRPr>
              </a:p>
            </p:txBody>
          </p:sp>
          <p:pic>
            <p:nvPicPr>
              <p:cNvPr id="24" name="그림 23" descr="Untitled-1 copy.png"/>
              <p:cNvPicPr>
                <a:picLocks noChangeAspect="1"/>
              </p:cNvPicPr>
              <p:nvPr/>
            </p:nvPicPr>
            <p:blipFill>
              <a:blip r:embed="rId7" cstate="print"/>
              <a:srcRect l="28710" t="41290" r="65806" b="51111"/>
              <a:stretch>
                <a:fillRect/>
              </a:stretch>
            </p:blipFill>
            <p:spPr>
              <a:xfrm>
                <a:off x="2634178" y="3219026"/>
                <a:ext cx="501445" cy="521110"/>
              </a:xfrm>
              <a:prstGeom prst="rect">
                <a:avLst/>
              </a:prstGeom>
            </p:spPr>
          </p:pic>
        </p:grpSp>
        <p:sp>
          <p:nvSpPr>
            <p:cNvPr id="18" name="TextBox 17"/>
            <p:cNvSpPr txBox="1"/>
            <p:nvPr/>
          </p:nvSpPr>
          <p:spPr>
            <a:xfrm>
              <a:off x="3325463" y="5223848"/>
              <a:ext cx="5616302" cy="387798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latinLnBrk="0">
                <a:lnSpc>
                  <a:spcPct val="120000"/>
                </a:lnSpc>
                <a:spcBef>
                  <a:spcPct val="0"/>
                </a:spcBef>
              </a:pPr>
              <a:r>
                <a:rPr lang="ko-KR" altLang="en-US" sz="2100" spc="-70" dirty="0" smtClean="0">
                  <a:solidFill>
                    <a:srgbClr val="646464"/>
                  </a:solidFill>
                  <a:latin typeface="Rix밝은고딕 B" pitchFamily="18" charset="-127"/>
                  <a:ea typeface="Rix밝은고딕 B" pitchFamily="18" charset="-127"/>
                  <a:cs typeface="+mj-cs"/>
                </a:rPr>
                <a:t>청렴한 공직사회를 위한 동행</a:t>
              </a:r>
              <a:endParaRPr lang="en-US" altLang="ko-KR" sz="2100" spc="-70" dirty="0" smtClean="0">
                <a:solidFill>
                  <a:srgbClr val="646464"/>
                </a:solidFill>
                <a:latin typeface="Rix밝은고딕 B" pitchFamily="18" charset="-127"/>
                <a:ea typeface="Rix밝은고딕 B" pitchFamily="18" charset="-127"/>
                <a:cs typeface="+mj-cs"/>
              </a:endParaRPr>
            </a:p>
          </p:txBody>
        </p:sp>
      </p:grpSp>
      <p:pic>
        <p:nvPicPr>
          <p:cNvPr id="27" name="그림 26" descr="Untitled-1 copy.png"/>
          <p:cNvPicPr>
            <a:picLocks noChangeAspect="1"/>
          </p:cNvPicPr>
          <p:nvPr/>
        </p:nvPicPr>
        <p:blipFill>
          <a:blip r:embed="rId7" cstate="print"/>
          <a:srcRect l="28710" t="50609" r="65806" b="41936"/>
          <a:stretch>
            <a:fillRect/>
          </a:stretch>
        </p:blipFill>
        <p:spPr>
          <a:xfrm>
            <a:off x="2627784" y="4725144"/>
            <a:ext cx="501445" cy="511278"/>
          </a:xfrm>
          <a:prstGeom prst="rect">
            <a:avLst/>
          </a:prstGeom>
        </p:spPr>
      </p:pic>
      <p:sp>
        <p:nvSpPr>
          <p:cNvPr id="21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1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#3_간지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60652" y="4174084"/>
            <a:ext cx="5616302" cy="624530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lnSpc>
                <a:spcPct val="120000"/>
              </a:lnSpc>
              <a:spcBef>
                <a:spcPct val="0"/>
              </a:spcBef>
            </a:pPr>
            <a:r>
              <a:rPr lang="ko-KR" altLang="en-US" sz="3600" spc="-70" dirty="0" smtClean="0">
                <a:solidFill>
                  <a:schemeClr val="bg1">
                    <a:lumMod val="75000"/>
                  </a:schemeClr>
                </a:solidFill>
                <a:latin typeface="Rix밝은고딕 EB" pitchFamily="18" charset="-127"/>
                <a:ea typeface="Rix밝은고딕 EB" pitchFamily="18" charset="-127"/>
              </a:rPr>
              <a:t>왜 </a:t>
            </a:r>
            <a:r>
              <a:rPr lang="ko-KR" altLang="en-US" sz="3600" spc="-70" dirty="0" err="1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반부패</a:t>
            </a:r>
            <a:r>
              <a:rPr lang="ko-KR" altLang="en-US" sz="3600" spc="-70" dirty="0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 청렴</a:t>
            </a:r>
            <a:r>
              <a:rPr lang="ko-KR" altLang="en-US" sz="3600" spc="-70" dirty="0" smtClean="0">
                <a:solidFill>
                  <a:schemeClr val="bg1">
                    <a:lumMod val="75000"/>
                  </a:schemeClr>
                </a:solidFill>
                <a:latin typeface="Rix밝은고딕 EB" pitchFamily="18" charset="-127"/>
                <a:ea typeface="Rix밝은고딕 EB" pitchFamily="18" charset="-127"/>
              </a:rPr>
              <a:t>인가</a:t>
            </a:r>
            <a:r>
              <a:rPr lang="en-US" altLang="ko-KR" sz="3600" spc="-70" dirty="0" smtClean="0">
                <a:solidFill>
                  <a:schemeClr val="bg1">
                    <a:lumMod val="75000"/>
                  </a:schemeClr>
                </a:solidFill>
                <a:latin typeface="Rix밝은고딕 EB" pitchFamily="18" charset="-127"/>
                <a:ea typeface="Rix밝은고딕 EB" pitchFamily="18" charset="-127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79712" y="4083738"/>
            <a:ext cx="1118834" cy="740011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ctr" latinLnBrk="0">
              <a:lnSpc>
                <a:spcPct val="120000"/>
              </a:lnSpc>
              <a:spcBef>
                <a:spcPct val="0"/>
              </a:spcBef>
            </a:pPr>
            <a:r>
              <a:rPr lang="en-US" altLang="ko-KR" sz="4400" spc="-70" dirty="0" smtClean="0">
                <a:solidFill>
                  <a:srgbClr val="0894CA"/>
                </a:solidFill>
                <a:latin typeface="Georgia" pitchFamily="18" charset="0"/>
                <a:ea typeface="산돌고딕B" pitchFamily="18" charset="-127"/>
              </a:rPr>
              <a:t>I</a:t>
            </a:r>
          </a:p>
        </p:txBody>
      </p:sp>
      <p:pic>
        <p:nvPicPr>
          <p:cNvPr id="7" name="그림 6" descr="Untitled-3 copy.png"/>
          <p:cNvPicPr>
            <a:picLocks noChangeAspect="1"/>
          </p:cNvPicPr>
          <p:nvPr/>
        </p:nvPicPr>
        <p:blipFill>
          <a:blip r:embed="rId4" cstate="print"/>
          <a:srcRect r="73625"/>
          <a:stretch>
            <a:fillRect/>
          </a:stretch>
        </p:blipFill>
        <p:spPr>
          <a:xfrm>
            <a:off x="0" y="0"/>
            <a:ext cx="2411760" cy="6858000"/>
          </a:xfrm>
          <a:prstGeom prst="rect">
            <a:avLst/>
          </a:prstGeom>
        </p:spPr>
      </p:pic>
      <p:pic>
        <p:nvPicPr>
          <p:cNvPr id="8" name="그림 7" descr="Untitled-3 copy.png"/>
          <p:cNvPicPr>
            <a:picLocks noChangeAspect="1"/>
          </p:cNvPicPr>
          <p:nvPr/>
        </p:nvPicPr>
        <p:blipFill>
          <a:blip r:embed="rId4" cstate="print"/>
          <a:srcRect l="75200"/>
          <a:stretch>
            <a:fillRect/>
          </a:stretch>
        </p:blipFill>
        <p:spPr>
          <a:xfrm>
            <a:off x="6876256" y="0"/>
            <a:ext cx="2267744" cy="6858000"/>
          </a:xfrm>
          <a:prstGeom prst="rect">
            <a:avLst/>
          </a:prstGeom>
        </p:spPr>
      </p:pic>
      <p:grpSp>
        <p:nvGrpSpPr>
          <p:cNvPr id="12" name="그룹 11"/>
          <p:cNvGrpSpPr/>
          <p:nvPr/>
        </p:nvGrpSpPr>
        <p:grpSpPr>
          <a:xfrm>
            <a:off x="2699792" y="1916832"/>
            <a:ext cx="3768246" cy="1872208"/>
            <a:chOff x="2915816" y="1844824"/>
            <a:chExt cx="3768246" cy="1872208"/>
          </a:xfrm>
        </p:grpSpPr>
        <p:grpSp>
          <p:nvGrpSpPr>
            <p:cNvPr id="2" name="그룹 12"/>
            <p:cNvGrpSpPr/>
            <p:nvPr/>
          </p:nvGrpSpPr>
          <p:grpSpPr>
            <a:xfrm>
              <a:off x="4099034" y="2132856"/>
              <a:ext cx="2585028" cy="1296144"/>
              <a:chOff x="4099034" y="2132856"/>
              <a:chExt cx="2585028" cy="1296144"/>
            </a:xfrm>
          </p:grpSpPr>
          <p:pic>
            <p:nvPicPr>
              <p:cNvPr id="17" name="그림 16" descr="Untitled-2 copy.png"/>
              <p:cNvPicPr>
                <a:picLocks noChangeAspect="1"/>
              </p:cNvPicPr>
              <p:nvPr/>
            </p:nvPicPr>
            <p:blipFill>
              <a:blip r:embed="rId5" cstate="print"/>
              <a:srcRect l="44827" t="31100" r="47242" b="50000"/>
              <a:stretch>
                <a:fillRect/>
              </a:stretch>
            </p:blipFill>
            <p:spPr>
              <a:xfrm>
                <a:off x="4099034" y="2132856"/>
                <a:ext cx="725214" cy="1296144"/>
              </a:xfrm>
              <a:prstGeom prst="rect">
                <a:avLst/>
              </a:prstGeom>
            </p:spPr>
          </p:pic>
          <p:pic>
            <p:nvPicPr>
              <p:cNvPr id="19" name="그림 18" descr="Untitled-2 copy.png"/>
              <p:cNvPicPr>
                <a:picLocks noChangeAspect="1"/>
              </p:cNvPicPr>
              <p:nvPr/>
            </p:nvPicPr>
            <p:blipFill>
              <a:blip r:embed="rId5" cstate="print"/>
              <a:srcRect l="61552" t="31100" r="30313" b="50000"/>
              <a:stretch>
                <a:fillRect/>
              </a:stretch>
            </p:blipFill>
            <p:spPr>
              <a:xfrm>
                <a:off x="5940152" y="2132856"/>
                <a:ext cx="743910" cy="1296144"/>
              </a:xfrm>
              <a:prstGeom prst="rect">
                <a:avLst/>
              </a:prstGeom>
            </p:spPr>
          </p:pic>
        </p:grpSp>
        <p:pic>
          <p:nvPicPr>
            <p:cNvPr id="15" name="그림 14" descr="Untitled-4 copy.png"/>
            <p:cNvPicPr>
              <a:picLocks noChangeAspect="1"/>
            </p:cNvPicPr>
            <p:nvPr/>
          </p:nvPicPr>
          <p:blipFill>
            <a:blip r:embed="rId6" cstate="print"/>
            <a:srcRect l="27163" t="26900" r="59450" b="45800"/>
            <a:stretch>
              <a:fillRect/>
            </a:stretch>
          </p:blipFill>
          <p:spPr>
            <a:xfrm>
              <a:off x="2915816" y="1844824"/>
              <a:ext cx="1224136" cy="1872208"/>
            </a:xfrm>
            <a:prstGeom prst="rect">
              <a:avLst/>
            </a:prstGeom>
          </p:spPr>
        </p:pic>
      </p:grpSp>
      <p:pic>
        <p:nvPicPr>
          <p:cNvPr id="11" name="그림 10" descr="Untitled-2 copy.png"/>
          <p:cNvPicPr>
            <a:picLocks noChangeAspect="1"/>
          </p:cNvPicPr>
          <p:nvPr/>
        </p:nvPicPr>
        <p:blipFill>
          <a:blip r:embed="rId5" cstate="print"/>
          <a:srcRect l="44827" t="31100" r="47242" b="50000"/>
          <a:stretch>
            <a:fillRect/>
          </a:stretch>
        </p:blipFill>
        <p:spPr>
          <a:xfrm>
            <a:off x="4788024" y="2204864"/>
            <a:ext cx="725214" cy="1296144"/>
          </a:xfrm>
          <a:prstGeom prst="rect">
            <a:avLst/>
          </a:prstGeom>
        </p:spPr>
      </p:pic>
      <p:sp>
        <p:nvSpPr>
          <p:cNvPr id="14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noProof="0" dirty="0" smtClean="0"/>
              <a:t>2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611560" y="952748"/>
            <a:ext cx="8136904" cy="5905252"/>
            <a:chOff x="0" y="980132"/>
            <a:chExt cx="5292080" cy="5905252"/>
          </a:xfrm>
        </p:grpSpPr>
        <p:pic>
          <p:nvPicPr>
            <p:cNvPr id="41997" name="Picture 13" descr="I:\01_프레젠테이션\00_프리\201108_01 국민권익위원회\PSD\IMG\#24_배경.png"/>
            <p:cNvPicPr>
              <a:picLocks noChangeAspect="1" noChangeArrowheads="1"/>
            </p:cNvPicPr>
            <p:nvPr/>
          </p:nvPicPr>
          <p:blipFill>
            <a:blip r:embed="rId3" cstate="print"/>
            <a:srcRect l="18998" r="24363"/>
            <a:stretch>
              <a:fillRect/>
            </a:stretch>
          </p:blipFill>
          <p:spPr bwMode="auto">
            <a:xfrm>
              <a:off x="0" y="980132"/>
              <a:ext cx="5292080" cy="5905252"/>
            </a:xfrm>
            <a:prstGeom prst="rect">
              <a:avLst/>
            </a:prstGeom>
            <a:noFill/>
          </p:spPr>
        </p:pic>
        <p:grpSp>
          <p:nvGrpSpPr>
            <p:cNvPr id="3" name="그룹 34"/>
            <p:cNvGrpSpPr/>
            <p:nvPr/>
          </p:nvGrpSpPr>
          <p:grpSpPr>
            <a:xfrm>
              <a:off x="16072" y="1484784"/>
              <a:ext cx="5276008" cy="4896544"/>
              <a:chOff x="1584304" y="1084246"/>
              <a:chExt cx="6046830" cy="5410227"/>
            </a:xfrm>
          </p:grpSpPr>
          <p:sp>
            <p:nvSpPr>
              <p:cNvPr id="26" name="타원 25"/>
              <p:cNvSpPr/>
              <p:nvPr/>
            </p:nvSpPr>
            <p:spPr>
              <a:xfrm>
                <a:off x="2362200" y="1612904"/>
                <a:ext cx="4419600" cy="4419600"/>
              </a:xfrm>
              <a:prstGeom prst="ellipse">
                <a:avLst/>
              </a:prstGeom>
              <a:noFill/>
              <a:ln w="76200">
                <a:solidFill>
                  <a:srgbClr val="7C694C">
                    <a:alpha val="24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41986" name="Picture 2" descr="I:\01_프레젠테이션\00_프리\201108_01 국민권익위원회\PSD\IMG\#24_사과05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89853" t="84276"/>
              <a:stretch>
                <a:fillRect/>
              </a:stretch>
            </p:blipFill>
            <p:spPr bwMode="auto">
              <a:xfrm>
                <a:off x="5257800" y="3429000"/>
                <a:ext cx="593725" cy="639763"/>
              </a:xfrm>
              <a:prstGeom prst="rect">
                <a:avLst/>
              </a:prstGeom>
              <a:noFill/>
            </p:spPr>
          </p:pic>
          <p:pic>
            <p:nvPicPr>
              <p:cNvPr id="41987" name="Picture 3" descr="I:\01_프레젠테이션\00_프리\201108_01 국민권익위원회\PSD\IMG\#24_사과01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83586" t="79795"/>
              <a:stretch>
                <a:fillRect/>
              </a:stretch>
            </p:blipFill>
            <p:spPr bwMode="auto">
              <a:xfrm>
                <a:off x="3500430" y="2714620"/>
                <a:ext cx="687395" cy="687393"/>
              </a:xfrm>
              <a:prstGeom prst="rect">
                <a:avLst/>
              </a:prstGeom>
              <a:noFill/>
            </p:spPr>
          </p:pic>
          <p:pic>
            <p:nvPicPr>
              <p:cNvPr id="41988" name="Picture 4" descr="I:\01_프레젠테이션\00_프리\201108_01 국민권익위원회\PSD\IMG\#24_사과02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88132" t="79387"/>
              <a:stretch>
                <a:fillRect/>
              </a:stretch>
            </p:blipFill>
            <p:spPr bwMode="auto">
              <a:xfrm>
                <a:off x="4786314" y="2714620"/>
                <a:ext cx="644523" cy="704855"/>
              </a:xfrm>
              <a:prstGeom prst="rect">
                <a:avLst/>
              </a:prstGeom>
              <a:noFill/>
            </p:spPr>
          </p:pic>
          <p:pic>
            <p:nvPicPr>
              <p:cNvPr id="41989" name="Picture 5" descr="I:\01_프레젠테이션\00_프리\201108_01 국민권익위원회\PSD\IMG\#24_사과03.pn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1195" t="86310"/>
              <a:stretch>
                <a:fillRect/>
              </a:stretch>
            </p:blipFill>
            <p:spPr bwMode="auto">
              <a:xfrm>
                <a:off x="3214678" y="4143380"/>
                <a:ext cx="744547" cy="657220"/>
              </a:xfrm>
              <a:prstGeom prst="rect">
                <a:avLst/>
              </a:prstGeom>
              <a:noFill/>
            </p:spPr>
          </p:pic>
          <p:pic>
            <p:nvPicPr>
              <p:cNvPr id="41990" name="Picture 6" descr="I:\01_프레젠테이션\00_프리\201108_01 국민권익위원회\PSD\IMG\#24_사과04.png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87273" t="84629"/>
              <a:stretch>
                <a:fillRect/>
              </a:stretch>
            </p:blipFill>
            <p:spPr bwMode="auto">
              <a:xfrm>
                <a:off x="4572000" y="3714752"/>
                <a:ext cx="666750" cy="674685"/>
              </a:xfrm>
              <a:prstGeom prst="rect">
                <a:avLst/>
              </a:prstGeom>
              <a:noFill/>
            </p:spPr>
          </p:pic>
          <p:cxnSp>
            <p:nvCxnSpPr>
              <p:cNvPr id="45" name="직선 연결선 44"/>
              <p:cNvCxnSpPr/>
              <p:nvPr/>
            </p:nvCxnSpPr>
            <p:spPr>
              <a:xfrm rot="10800000">
                <a:off x="2832100" y="3886200"/>
                <a:ext cx="766766" cy="679456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/>
              </a:ln>
              <a:effectLst>
                <a:outerShdw blurRad="50800" dist="25400" dir="2700000" algn="tl" rotWithShape="0">
                  <a:prstClr val="black">
                    <a:alpha val="54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직선 연결선 46"/>
              <p:cNvCxnSpPr/>
              <p:nvPr/>
            </p:nvCxnSpPr>
            <p:spPr>
              <a:xfrm rot="5400000" flipH="1" flipV="1">
                <a:off x="3718725" y="2507463"/>
                <a:ext cx="642938" cy="428612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/>
              </a:ln>
              <a:effectLst>
                <a:outerShdw blurRad="50800" dist="25400" dir="2700000" algn="tl" rotWithShape="0">
                  <a:prstClr val="black">
                    <a:alpha val="54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직선 연결선 48"/>
              <p:cNvCxnSpPr/>
              <p:nvPr/>
            </p:nvCxnSpPr>
            <p:spPr>
              <a:xfrm rot="10800000" flipV="1">
                <a:off x="3708400" y="4214818"/>
                <a:ext cx="1260492" cy="1119182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/>
              </a:ln>
              <a:effectLst>
                <a:outerShdw blurRad="50800" dist="25400" dir="2700000" algn="tl" rotWithShape="0">
                  <a:prstClr val="black">
                    <a:alpha val="54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직선 연결선 50"/>
              <p:cNvCxnSpPr/>
              <p:nvPr/>
            </p:nvCxnSpPr>
            <p:spPr>
              <a:xfrm rot="16200000" flipH="1">
                <a:off x="5173670" y="4373570"/>
                <a:ext cx="1123952" cy="161908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/>
              </a:ln>
              <a:effectLst>
                <a:outerShdw blurRad="50800" dist="25400" dir="2700000" algn="tl" rotWithShape="0">
                  <a:prstClr val="black">
                    <a:alpha val="54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직선 연결선 52"/>
              <p:cNvCxnSpPr/>
              <p:nvPr/>
            </p:nvCxnSpPr>
            <p:spPr>
              <a:xfrm>
                <a:off x="5197484" y="3136892"/>
                <a:ext cx="949316" cy="177808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/>
              </a:ln>
              <a:effectLst>
                <a:outerShdw blurRad="50800" dist="25400" dir="2700000" algn="tl" rotWithShape="0">
                  <a:prstClr val="black">
                    <a:alpha val="54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" name="그룹 38"/>
              <p:cNvGrpSpPr/>
              <p:nvPr/>
            </p:nvGrpSpPr>
            <p:grpSpPr>
              <a:xfrm>
                <a:off x="3829050" y="1084246"/>
                <a:ext cx="1536700" cy="1544637"/>
                <a:chOff x="3829050" y="1084246"/>
                <a:chExt cx="1536700" cy="1544637"/>
              </a:xfrm>
            </p:grpSpPr>
            <p:pic>
              <p:nvPicPr>
                <p:cNvPr id="41993" name="Picture 9" descr="I:\01_프레젠테이션\00_프리\201108_01 국민권익위원회\PSD\IMG\#24_01.png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3829050" y="1084246"/>
                  <a:ext cx="1536700" cy="1544637"/>
                </a:xfrm>
                <a:prstGeom prst="rect">
                  <a:avLst/>
                </a:prstGeom>
                <a:noFill/>
              </p:spPr>
            </p:pic>
            <p:sp>
              <p:nvSpPr>
                <p:cNvPr id="28" name="직사각형 27"/>
                <p:cNvSpPr/>
                <p:nvPr/>
              </p:nvSpPr>
              <p:spPr>
                <a:xfrm>
                  <a:off x="3984095" y="1431589"/>
                  <a:ext cx="1175808" cy="7991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6350"/>
                  </a:sp3d>
                </a:bodyPr>
                <a:lstStyle/>
                <a:p>
                  <a:pPr algn="ctr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OECD</a:t>
                  </a:r>
                  <a:b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</a:br>
                  <a:r>
                    <a:rPr lang="ko-KR" altLang="en-US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뇌물방지 협약</a:t>
                  </a:r>
                  <a:endParaRPr lang="ko-KR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Rix밝은고딕 B" pitchFamily="18" charset="-127"/>
                    <a:ea typeface="Rix밝은고딕 B" pitchFamily="18" charset="-127"/>
                  </a:endParaRPr>
                </a:p>
                <a:p>
                  <a:pPr algn="ctr" latinLnBrk="0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rgbClr val="43628F"/>
                      </a:solidFill>
                      <a:ea typeface="Rix밝은고딕 M" pitchFamily="18" charset="-127"/>
                    </a:rPr>
                    <a:t>(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Rix밝은고딕 M" pitchFamily="18" charset="-127"/>
                      <a:cs typeface="Times New Roman" pitchFamily="18" charset="0"/>
                    </a:rPr>
                    <a:t>’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Rix밝은고딕 M" pitchFamily="18" charset="-127"/>
                    </a:rPr>
                    <a:t>97.5</a:t>
                  </a:r>
                  <a:r>
                    <a:rPr lang="ko-KR" altLang="en-US" sz="1400" dirty="0">
                      <a:solidFill>
                        <a:srgbClr val="43628F"/>
                      </a:solidFill>
                      <a:ea typeface="Rix밝은고딕 M" pitchFamily="18" charset="-127"/>
                    </a:rPr>
                    <a:t>월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latin typeface="Rix밝은고딕 M" pitchFamily="18" charset="-127"/>
                      <a:ea typeface="Rix밝은고딕 M" pitchFamily="18" charset="-127"/>
                    </a:rPr>
                    <a:t>)</a:t>
                  </a:r>
                  <a:endParaRPr lang="en-US" altLang="ko-KR" sz="1400" dirty="0">
                    <a:solidFill>
                      <a:srgbClr val="43628F"/>
                    </a:solidFill>
                    <a:latin typeface="Rix밝은고딕 M" pitchFamily="18" charset="-127"/>
                    <a:ea typeface="Rix밝은고딕 M" pitchFamily="18" charset="-127"/>
                  </a:endParaRPr>
                </a:p>
              </p:txBody>
            </p:sp>
          </p:grpSp>
          <p:grpSp>
            <p:nvGrpSpPr>
              <p:cNvPr id="5" name="그룹 42"/>
              <p:cNvGrpSpPr/>
              <p:nvPr/>
            </p:nvGrpSpPr>
            <p:grpSpPr>
              <a:xfrm>
                <a:off x="1584304" y="2740020"/>
                <a:ext cx="1536700" cy="1544637"/>
                <a:chOff x="1584304" y="2740020"/>
                <a:chExt cx="1536700" cy="1544637"/>
              </a:xfrm>
            </p:grpSpPr>
            <p:pic>
              <p:nvPicPr>
                <p:cNvPr id="41994" name="Picture 10" descr="I:\01_프레젠테이션\00_프리\201108_01 국민권익위원회\PSD\IMG\#24_02.png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1584304" y="2740020"/>
                  <a:ext cx="1536700" cy="1544637"/>
                </a:xfrm>
                <a:prstGeom prst="rect">
                  <a:avLst/>
                </a:prstGeom>
                <a:noFill/>
              </p:spPr>
            </p:pic>
            <p:sp>
              <p:nvSpPr>
                <p:cNvPr id="30" name="직사각형 29"/>
                <p:cNvSpPr/>
                <p:nvPr/>
              </p:nvSpPr>
              <p:spPr>
                <a:xfrm>
                  <a:off x="1890710" y="3087363"/>
                  <a:ext cx="921994" cy="7991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6350"/>
                  </a:sp3d>
                </a:bodyPr>
                <a:lstStyle/>
                <a:p>
                  <a:pPr algn="ctr" latinLnBrk="0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UN</a:t>
                  </a:r>
                  <a:b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</a:br>
                  <a:r>
                    <a:rPr lang="ko-KR" altLang="en-US" sz="1400" dirty="0" err="1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반부패협약</a:t>
                  </a:r>
                  <a:endParaRPr lang="ko-KR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Rix밝은고딕 B" pitchFamily="18" charset="-127"/>
                  </a:endParaRPr>
                </a:p>
                <a:p>
                  <a:pPr algn="ctr" latinLnBrk="0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(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  <a:cs typeface="Times New Roman" pitchFamily="18" charset="0"/>
                    </a:rPr>
                    <a:t>’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03.10</a:t>
                  </a:r>
                  <a:r>
                    <a:rPr lang="ko-KR" altLang="en-US" sz="1400" dirty="0">
                      <a:solidFill>
                        <a:srgbClr val="43628F"/>
                      </a:solidFill>
                      <a:ea typeface="산돌고딕 M" pitchFamily="18" charset="-127"/>
                    </a:rPr>
                    <a:t>월</a:t>
                  </a:r>
                  <a:r>
                    <a:rPr lang="en-US" altLang="ko-KR" sz="1400" dirty="0">
                      <a:solidFill>
                        <a:srgbClr val="43628F"/>
                      </a:solidFill>
                      <a:ea typeface="산돌고딕 M" pitchFamily="18" charset="-127"/>
                    </a:rPr>
                    <a:t>)</a:t>
                  </a:r>
                </a:p>
              </p:txBody>
            </p:sp>
          </p:grpSp>
          <p:grpSp>
            <p:nvGrpSpPr>
              <p:cNvPr id="6" name="그룹 39"/>
              <p:cNvGrpSpPr/>
              <p:nvPr/>
            </p:nvGrpSpPr>
            <p:grpSpPr>
              <a:xfrm>
                <a:off x="6094434" y="2740020"/>
                <a:ext cx="1536700" cy="1544637"/>
                <a:chOff x="6094434" y="2740020"/>
                <a:chExt cx="1536700" cy="1544637"/>
              </a:xfrm>
            </p:grpSpPr>
            <p:pic>
              <p:nvPicPr>
                <p:cNvPr id="41992" name="Picture 8" descr="I:\01_프레젠테이션\00_프리\201108_01 국민권익위원회\PSD\IMG\#24_05.png"/>
                <p:cNvPicPr>
                  <a:picLocks noChangeAspect="1" noChangeArrowheads="1"/>
                </p:cNvPicPr>
                <p:nvPr/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6094434" y="2740020"/>
                  <a:ext cx="1536700" cy="1544637"/>
                </a:xfrm>
                <a:prstGeom prst="rect">
                  <a:avLst/>
                </a:prstGeom>
                <a:noFill/>
              </p:spPr>
            </p:pic>
            <p:sp>
              <p:nvSpPr>
                <p:cNvPr id="31" name="직사각형 30"/>
                <p:cNvSpPr/>
                <p:nvPr/>
              </p:nvSpPr>
              <p:spPr>
                <a:xfrm>
                  <a:off x="6339502" y="3087363"/>
                  <a:ext cx="995763" cy="7991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6350"/>
                  </a:sp3d>
                </a:bodyPr>
                <a:lstStyle/>
                <a:p>
                  <a:pPr algn="ctr" latinLnBrk="0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G20 </a:t>
                  </a:r>
                  <a:r>
                    <a:rPr lang="ko-KR" altLang="en-US" sz="1400" dirty="0" err="1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반부패</a:t>
                  </a: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/>
                  </a:r>
                  <a:b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</a:br>
                  <a:r>
                    <a:rPr lang="ko-KR" altLang="en-US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행동계획</a:t>
                  </a:r>
                  <a:endParaRPr lang="ko-KR" altLang="en-US" sz="14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Rix밝은고딕 B" pitchFamily="18" charset="-127"/>
                  </a:endParaRPr>
                </a:p>
                <a:p>
                  <a:pPr algn="ctr" latinLnBrk="0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(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  <a:cs typeface="Times New Roman" pitchFamily="18" charset="0"/>
                    </a:rPr>
                    <a:t>’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10.11</a:t>
                  </a:r>
                  <a:r>
                    <a:rPr lang="ko-KR" altLang="en-US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월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)</a:t>
                  </a:r>
                </a:p>
              </p:txBody>
            </p:sp>
          </p:grpSp>
          <p:grpSp>
            <p:nvGrpSpPr>
              <p:cNvPr id="7" name="그룹 41"/>
              <p:cNvGrpSpPr/>
              <p:nvPr/>
            </p:nvGrpSpPr>
            <p:grpSpPr>
              <a:xfrm>
                <a:off x="2466960" y="4949836"/>
                <a:ext cx="1544637" cy="1544637"/>
                <a:chOff x="2466960" y="4949836"/>
                <a:chExt cx="1544637" cy="1544637"/>
              </a:xfrm>
            </p:grpSpPr>
            <p:pic>
              <p:nvPicPr>
                <p:cNvPr id="41995" name="Picture 11" descr="I:\01_프레젠테이션\00_프리\201108_01 국민권익위원회\PSD\IMG\#24_03.png"/>
                <p:cNvPicPr>
                  <a:picLocks noChangeAspect="1" noChangeArrowheads="1"/>
                </p:cNvPicPr>
                <p:nvPr/>
              </p:nvPicPr>
              <p:blipFill>
                <a:blip r:embed="rId12" cstate="print"/>
                <a:srcRect/>
                <a:stretch>
                  <a:fillRect/>
                </a:stretch>
              </p:blipFill>
              <p:spPr bwMode="auto">
                <a:xfrm>
                  <a:off x="2466960" y="4949836"/>
                  <a:ext cx="1544637" cy="1544637"/>
                </a:xfrm>
                <a:prstGeom prst="rect">
                  <a:avLst/>
                </a:prstGeom>
                <a:noFill/>
              </p:spPr>
            </p:pic>
            <p:sp>
              <p:nvSpPr>
                <p:cNvPr id="32" name="직사각형 31"/>
                <p:cNvSpPr/>
                <p:nvPr/>
              </p:nvSpPr>
              <p:spPr>
                <a:xfrm>
                  <a:off x="2719671" y="5297179"/>
                  <a:ext cx="988414" cy="7991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6350"/>
                  </a:sp3d>
                </a:bodyPr>
                <a:lstStyle/>
                <a:p>
                  <a:pPr algn="ctr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UN Global</a:t>
                  </a:r>
                  <a:b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</a:b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Compact</a:t>
                  </a:r>
                  <a:endParaRPr lang="en-US" altLang="ko-KR" sz="14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Rix밝은고딕 B" pitchFamily="18" charset="-127"/>
                  </a:endParaRPr>
                </a:p>
                <a:p>
                  <a:pPr algn="ctr" latinLnBrk="0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(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  <a:cs typeface="Times New Roman" pitchFamily="18" charset="0"/>
                    </a:rPr>
                    <a:t>’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00.7</a:t>
                  </a:r>
                  <a:r>
                    <a:rPr lang="ko-KR" altLang="en-US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월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)</a:t>
                  </a:r>
                </a:p>
              </p:txBody>
            </p:sp>
          </p:grpSp>
          <p:grpSp>
            <p:nvGrpSpPr>
              <p:cNvPr id="8" name="그룹 40"/>
              <p:cNvGrpSpPr/>
              <p:nvPr/>
            </p:nvGrpSpPr>
            <p:grpSpPr>
              <a:xfrm>
                <a:off x="5210180" y="4949836"/>
                <a:ext cx="1544637" cy="1544637"/>
                <a:chOff x="5210180" y="4949836"/>
                <a:chExt cx="1544637" cy="1544637"/>
              </a:xfrm>
            </p:grpSpPr>
            <p:pic>
              <p:nvPicPr>
                <p:cNvPr id="41996" name="Picture 12" descr="I:\01_프레젠테이션\00_프리\201108_01 국민권익위원회\PSD\IMG\#24_04.png"/>
                <p:cNvPicPr>
                  <a:picLocks noChangeAspect="1" noChangeArrowheads="1"/>
                </p:cNvPicPr>
                <p:nvPr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10180" y="4949836"/>
                  <a:ext cx="1544637" cy="1544637"/>
                </a:xfrm>
                <a:prstGeom prst="rect">
                  <a:avLst/>
                </a:prstGeom>
                <a:noFill/>
              </p:spPr>
            </p:pic>
            <p:sp>
              <p:nvSpPr>
                <p:cNvPr id="29" name="직사각형 28"/>
                <p:cNvSpPr/>
                <p:nvPr/>
              </p:nvSpPr>
              <p:spPr>
                <a:xfrm>
                  <a:off x="5442561" y="5178156"/>
                  <a:ext cx="1033176" cy="1037197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>
                  <a:spAutoFit/>
                  <a:scene3d>
                    <a:camera prst="orthographicFront"/>
                    <a:lightRig rig="threePt" dir="t"/>
                  </a:scene3d>
                  <a:sp3d>
                    <a:bevelT w="1270" h="6350"/>
                  </a:sp3d>
                </a:bodyPr>
                <a:lstStyle/>
                <a:p>
                  <a:pPr algn="ctr" latinLnBrk="0">
                    <a:spcAft>
                      <a:spcPts val="600"/>
                    </a:spcAft>
                  </a:pPr>
                  <a:r>
                    <a:rPr lang="ko-KR" altLang="en-US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사회적 책임</a:t>
                  </a: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/>
                  </a:r>
                  <a:b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</a:br>
                  <a:r>
                    <a:rPr lang="ko-KR" altLang="en-US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국제표준</a:t>
                  </a: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/>
                  </a:r>
                  <a:b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</a:br>
                  <a:r>
                    <a:rPr lang="en-US" altLang="ko-KR" sz="14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Rix밝은고딕 B" pitchFamily="18" charset="-127"/>
                      <a:ea typeface="Rix밝은고딕 B" pitchFamily="18" charset="-127"/>
                    </a:rPr>
                    <a:t>ISO 26000</a:t>
                  </a:r>
                </a:p>
                <a:p>
                  <a:pPr algn="ctr" latinLnBrk="0">
                    <a:spcAft>
                      <a:spcPts val="600"/>
                    </a:spcAft>
                  </a:pP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(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  <a:cs typeface="Times New Roman" pitchFamily="18" charset="0"/>
                    </a:rPr>
                    <a:t>’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10.11</a:t>
                  </a:r>
                  <a:r>
                    <a:rPr lang="ko-KR" altLang="en-US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월</a:t>
                  </a:r>
                  <a:r>
                    <a:rPr lang="en-US" altLang="ko-KR" sz="1400" dirty="0" smtClean="0">
                      <a:solidFill>
                        <a:srgbClr val="43628F"/>
                      </a:solidFill>
                      <a:ea typeface="산돌고딕 M" pitchFamily="18" charset="-127"/>
                    </a:rPr>
                    <a:t>) </a:t>
                  </a:r>
                </a:p>
              </p:txBody>
            </p:sp>
          </p:grpSp>
        </p:grpSp>
      </p:grpSp>
      <p:pic>
        <p:nvPicPr>
          <p:cNvPr id="33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856858"/>
            <a:ext cx="328613" cy="100013"/>
          </a:xfrm>
          <a:prstGeom prst="rect">
            <a:avLst/>
          </a:prstGeom>
          <a:noFill/>
        </p:spPr>
      </p:pic>
      <p:sp>
        <p:nvSpPr>
          <p:cNvPr id="34" name="제목 1"/>
          <p:cNvSpPr txBox="1">
            <a:spLocks/>
          </p:cNvSpPr>
          <p:nvPr/>
        </p:nvSpPr>
        <p:spPr>
          <a:xfrm>
            <a:off x="383961" y="742176"/>
            <a:ext cx="7772400" cy="43088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2400" kern="1200" dirty="0" smtClean="0">
                <a:solidFill>
                  <a:srgbClr val="284172"/>
                </a:solidFill>
                <a:latin typeface="Rix밝은고딕 M" pitchFamily="18" charset="-127"/>
                <a:ea typeface="Rix밝은고딕 M" pitchFamily="18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rPr>
              <a:t>부패방지를 위한 전 세계의 노력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Rix밝은고딕 B" pitchFamily="18" charset="-127"/>
              <a:ea typeface="Rix밝은고딕 B" pitchFamily="18" charset="-127"/>
            </a:endParaRPr>
          </a:p>
        </p:txBody>
      </p:sp>
      <p:sp>
        <p:nvSpPr>
          <p:cNvPr id="36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3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20481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7"/>
          <p:cNvSpPr/>
          <p:nvPr/>
        </p:nvSpPr>
        <p:spPr>
          <a:xfrm>
            <a:off x="-7938" y="2564904"/>
            <a:ext cx="9151938" cy="3456384"/>
          </a:xfrm>
          <a:prstGeom prst="roundRect">
            <a:avLst>
              <a:gd name="adj" fmla="val 1777"/>
            </a:avLst>
          </a:prstGeom>
          <a:solidFill>
            <a:srgbClr val="FFFFCC">
              <a:alpha val="40000"/>
            </a:srgb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180000" tIns="36000" rIns="0" bIns="36000"/>
          <a:lstStyle/>
          <a:p>
            <a:pPr>
              <a:lnSpc>
                <a:spcPct val="110000"/>
              </a:lnSpc>
              <a:defRPr/>
            </a:pPr>
            <a:endParaRPr lang="ko-KR" altLang="en-US" sz="1400" dirty="0">
              <a:gradFill>
                <a:gsLst>
                  <a:gs pos="100000">
                    <a:prstClr val="black">
                      <a:lumMod val="50000"/>
                      <a:lumOff val="50000"/>
                    </a:prstClr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CJ ONLYONE Bold" pitchFamily="18" charset="-127"/>
              <a:ea typeface="CJ ONLYONE Bold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331640" y="1700808"/>
            <a:ext cx="68405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sz="2800" b="1" dirty="0" smtClean="0">
                <a:solidFill>
                  <a:schemeClr val="tx2"/>
                </a:solidFill>
                <a:latin typeface="Times New Roman" pitchFamily="18" charset="0"/>
                <a:ea typeface="Rix밝은고딕 M" pitchFamily="18" charset="-127"/>
                <a:cs typeface="Times New Roman" pitchFamily="18" charset="0"/>
                <a:sym typeface="Wingdings" pitchFamily="2" charset="2"/>
              </a:rPr>
              <a:t>세계은행</a:t>
            </a:r>
            <a:r>
              <a:rPr lang="en-US" altLang="ko-KR" sz="2800" b="1" dirty="0" smtClean="0">
                <a:solidFill>
                  <a:schemeClr val="tx2"/>
                </a:solidFill>
                <a:latin typeface="Times New Roman" pitchFamily="18" charset="0"/>
                <a:ea typeface="Rix밝은고딕 M" pitchFamily="18" charset="-127"/>
                <a:cs typeface="Times New Roman" pitchFamily="18" charset="0"/>
                <a:sym typeface="Wingdings" pitchFamily="2" charset="2"/>
              </a:rPr>
              <a:t>, </a:t>
            </a:r>
            <a:r>
              <a:rPr lang="ko-KR" altLang="en-US" sz="2800" b="1" dirty="0" smtClean="0">
                <a:solidFill>
                  <a:schemeClr val="tx2"/>
                </a:solidFill>
                <a:latin typeface="Times New Roman" pitchFamily="18" charset="0"/>
                <a:ea typeface="Rix밝은고딕 M" pitchFamily="18" charset="-127"/>
                <a:cs typeface="Times New Roman" pitchFamily="18" charset="0"/>
                <a:sym typeface="Wingdings" pitchFamily="2" charset="2"/>
              </a:rPr>
              <a:t>부패연루 기업 블랙리스트 발표</a:t>
            </a:r>
            <a:endParaRPr lang="en-US" altLang="ko-KR" sz="2800" b="1" dirty="0" smtClean="0">
              <a:solidFill>
                <a:schemeClr val="tx2"/>
              </a:solidFill>
              <a:latin typeface="Times New Roman" pitchFamily="18" charset="0"/>
              <a:ea typeface="Rix밝은고딕 M" pitchFamily="18" charset="-127"/>
              <a:cs typeface="Times New Roman" pitchFamily="18" charset="0"/>
              <a:sym typeface="Wingdings" pitchFamily="2" charset="2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611560" y="3284984"/>
            <a:ext cx="7848872" cy="1892826"/>
            <a:chOff x="539552" y="2924944"/>
            <a:chExt cx="7848872" cy="1892826"/>
          </a:xfrm>
        </p:grpSpPr>
        <p:sp>
          <p:nvSpPr>
            <p:cNvPr id="15" name="직사각형 14"/>
            <p:cNvSpPr/>
            <p:nvPr/>
          </p:nvSpPr>
          <p:spPr>
            <a:xfrm>
              <a:off x="1835696" y="2924944"/>
              <a:ext cx="6552728" cy="1892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lnSpc>
                  <a:spcPct val="150000"/>
                </a:lnSpc>
                <a:spcAft>
                  <a:spcPts val="600"/>
                </a:spcAft>
              </a:pPr>
              <a:r>
                <a:rPr lang="en-US" altLang="ko-KR" sz="2600" dirty="0" smtClean="0">
                  <a:latin typeface="Rix밝은고딕 M" pitchFamily="18" charset="-127"/>
                  <a:ea typeface="Rix밝은고딕 M" pitchFamily="18" charset="-127"/>
                  <a:sym typeface="Wingdings" pitchFamily="2" charset="2"/>
                </a:rPr>
                <a:t>2010. 4</a:t>
              </a:r>
              <a:r>
                <a:rPr lang="ko-KR" altLang="en-US" sz="2600" dirty="0" smtClean="0">
                  <a:latin typeface="Rix밝은고딕 M" pitchFamily="18" charset="-127"/>
                  <a:ea typeface="Rix밝은고딕 M" pitchFamily="18" charset="-127"/>
                  <a:sym typeface="Wingdings" pitchFamily="2" charset="2"/>
                </a:rPr>
                <a:t>월부터 세계은행과 </a:t>
              </a:r>
              <a:r>
                <a:rPr lang="en-US" altLang="ko-KR" sz="2600" dirty="0" smtClean="0">
                  <a:latin typeface="Rix밝은고딕 M" pitchFamily="18" charset="-127"/>
                  <a:ea typeface="Rix밝은고딕 M" pitchFamily="18" charset="-127"/>
                  <a:sym typeface="Wingdings" pitchFamily="2" charset="2"/>
                </a:rPr>
                <a:t>ADB </a:t>
              </a:r>
              <a:r>
                <a:rPr lang="ko-KR" altLang="en-US" sz="2600" dirty="0" smtClean="0">
                  <a:latin typeface="Rix밝은고딕 M" pitchFamily="18" charset="-127"/>
                  <a:ea typeface="Rix밝은고딕 M" pitchFamily="18" charset="-127"/>
                  <a:sym typeface="Wingdings" pitchFamily="2" charset="2"/>
                </a:rPr>
                <a:t>등 각 지역개발은행이 협정을 체결하여 </a:t>
              </a:r>
              <a:r>
                <a:rPr lang="ko-KR" altLang="en-US" sz="2600" dirty="0" smtClean="0">
                  <a:solidFill>
                    <a:srgbClr val="3379CD"/>
                  </a:solidFill>
                  <a:latin typeface="Rix밝은고딕 M" pitchFamily="18" charset="-127"/>
                  <a:ea typeface="Rix밝은고딕 M" pitchFamily="18" charset="-127"/>
                  <a:sym typeface="Wingdings" pitchFamily="2" charset="2"/>
                </a:rPr>
                <a:t>모든 지역의 개발은행 프로젝트에 참여를 제한</a:t>
              </a:r>
              <a:endParaRPr lang="en-US" altLang="ko-KR" sz="2600" dirty="0">
                <a:latin typeface="Rix밝은고딕 M" pitchFamily="18" charset="-127"/>
                <a:ea typeface="Rix밝은고딕 M" pitchFamily="18" charset="-127"/>
                <a:sym typeface="Wingdings" pitchFamily="2" charset="2"/>
              </a:endParaRPr>
            </a:p>
          </p:txBody>
        </p:sp>
        <p:pic>
          <p:nvPicPr>
            <p:cNvPr id="9" name="그림 8" descr="wblogo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9552" y="3212976"/>
              <a:ext cx="1008112" cy="1008112"/>
            </a:xfrm>
            <a:prstGeom prst="rect">
              <a:avLst/>
            </a:prstGeom>
            <a:effectLst>
              <a:reflection blurRad="6350" stA="52000" endA="300" endPos="35000" dir="5400000" sy="-100000" algn="bl" rotWithShape="0"/>
            </a:effectLst>
          </p:spPr>
        </p:pic>
      </p:grpSp>
      <p:grpSp>
        <p:nvGrpSpPr>
          <p:cNvPr id="7" name="그룹 6"/>
          <p:cNvGrpSpPr>
            <a:grpSpLocks/>
          </p:cNvGrpSpPr>
          <p:nvPr/>
        </p:nvGrpSpPr>
        <p:grpSpPr bwMode="auto">
          <a:xfrm>
            <a:off x="251520" y="836712"/>
            <a:ext cx="1080120" cy="539689"/>
            <a:chOff x="765175" y="2790825"/>
            <a:chExt cx="1574800" cy="1511300"/>
          </a:xfrm>
        </p:grpSpPr>
        <p:sp>
          <p:nvSpPr>
            <p:cNvPr id="10" name="Oval 334"/>
            <p:cNvSpPr>
              <a:spLocks noChangeArrowheads="1"/>
            </p:cNvSpPr>
            <p:nvPr/>
          </p:nvSpPr>
          <p:spPr bwMode="auto">
            <a:xfrm>
              <a:off x="765175" y="2790825"/>
              <a:ext cx="1574800" cy="1511300"/>
            </a:xfrm>
            <a:prstGeom prst="ellipse">
              <a:avLst/>
            </a:prstGeom>
            <a:gradFill rotWithShape="1">
              <a:gsLst>
                <a:gs pos="0">
                  <a:srgbClr val="3399FF"/>
                </a:gs>
                <a:gs pos="100000">
                  <a:srgbClr val="184776"/>
                </a:gs>
              </a:gsLst>
              <a:lin ang="5400000" scaled="1"/>
            </a:gradFill>
            <a:ln w="158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5200" b="1">
                <a:solidFill>
                  <a:srgbClr val="333333"/>
                </a:solidFill>
                <a:latin typeface="Helvetica 65 Medium"/>
              </a:endParaRPr>
            </a:p>
          </p:txBody>
        </p:sp>
        <p:sp>
          <p:nvSpPr>
            <p:cNvPr id="11" name="Oval 335"/>
            <p:cNvSpPr>
              <a:spLocks noChangeArrowheads="1"/>
            </p:cNvSpPr>
            <p:nvPr/>
          </p:nvSpPr>
          <p:spPr bwMode="auto">
            <a:xfrm>
              <a:off x="919163" y="2924175"/>
              <a:ext cx="1271587" cy="121761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18900000" scaled="1"/>
            </a:gradFill>
            <a:ln w="19050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2400" b="1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Text Box 338"/>
            <p:cNvSpPr txBox="1">
              <a:spLocks noChangeArrowheads="1"/>
            </p:cNvSpPr>
            <p:nvPr/>
          </p:nvSpPr>
          <p:spPr bwMode="auto">
            <a:xfrm>
              <a:off x="907917" y="2958746"/>
              <a:ext cx="1263650" cy="1120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000" b="1" dirty="0" smtClean="0">
                  <a:solidFill>
                    <a:srgbClr val="333333"/>
                  </a:solidFill>
                  <a:latin typeface="HY견고딕" pitchFamily="18" charset="-127"/>
                  <a:ea typeface="HY견고딕" pitchFamily="18" charset="-127"/>
                </a:rPr>
                <a:t>사례</a:t>
              </a:r>
              <a:endParaRPr kumimoji="1" lang="en-US" altLang="ko-KR" sz="2000" b="1" dirty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6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4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0"/>
          <p:cNvSpPr/>
          <p:nvPr/>
        </p:nvSpPr>
        <p:spPr>
          <a:xfrm>
            <a:off x="0" y="2708920"/>
            <a:ext cx="9151938" cy="3456384"/>
          </a:xfrm>
          <a:prstGeom prst="roundRect">
            <a:avLst>
              <a:gd name="adj" fmla="val 1777"/>
            </a:avLst>
          </a:prstGeom>
          <a:solidFill>
            <a:srgbClr val="FFFFCC">
              <a:alpha val="40000"/>
            </a:srgb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180000" tIns="36000" rIns="0" bIns="36000"/>
          <a:lstStyle/>
          <a:p>
            <a:pPr>
              <a:lnSpc>
                <a:spcPct val="110000"/>
              </a:lnSpc>
            </a:pPr>
            <a:endParaRPr lang="ko-KR" altLang="en-US" sz="1400" dirty="0">
              <a:gradFill>
                <a:gsLst>
                  <a:gs pos="100000">
                    <a:prstClr val="black">
                      <a:lumMod val="50000"/>
                      <a:lumOff val="50000"/>
                    </a:prstClr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CJ ONLYONE Bold" pitchFamily="18" charset="-127"/>
              <a:ea typeface="CJ ONLYONE Bold" pitchFamily="18" charset="-127"/>
            </a:endParaRPr>
          </a:p>
        </p:txBody>
      </p:sp>
      <p:sp>
        <p:nvSpPr>
          <p:cNvPr id="49154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915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915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66" name="그룹 65"/>
          <p:cNvGrpSpPr/>
          <p:nvPr/>
        </p:nvGrpSpPr>
        <p:grpSpPr>
          <a:xfrm>
            <a:off x="467544" y="1988839"/>
            <a:ext cx="8676456" cy="3995983"/>
            <a:chOff x="467544" y="4836190"/>
            <a:chExt cx="8676456" cy="2063411"/>
          </a:xfrm>
        </p:grpSpPr>
        <p:sp>
          <p:nvSpPr>
            <p:cNvPr id="63" name="제목 1"/>
            <p:cNvSpPr txBox="1">
              <a:spLocks/>
            </p:cNvSpPr>
            <p:nvPr/>
          </p:nvSpPr>
          <p:spPr>
            <a:xfrm>
              <a:off x="467544" y="4836190"/>
              <a:ext cx="8676456" cy="27139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>
              <a:lvl1pPr algn="l" defTabSz="914400" rtl="0" eaLnBrk="1" latinLnBrk="1" hangingPunct="1">
                <a:spcBef>
                  <a:spcPct val="0"/>
                </a:spcBef>
                <a:buNone/>
                <a:defRPr lang="ko-KR" altLang="en-US" sz="2400" kern="1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800" dirty="0" smtClean="0">
                  <a:latin typeface="Rix밝은고딕 B" pitchFamily="18" charset="-127"/>
                  <a:ea typeface="Rix밝은고딕 B" pitchFamily="18" charset="-127"/>
                </a:rPr>
                <a:t>유럽연합</a:t>
              </a:r>
              <a:r>
                <a:rPr lang="en-US" altLang="ko-KR" sz="2800" dirty="0" smtClean="0">
                  <a:latin typeface="Rix밝은고딕 B" pitchFamily="18" charset="-127"/>
                  <a:ea typeface="Rix밝은고딕 B" pitchFamily="18" charset="-127"/>
                </a:rPr>
                <a:t>(EU), </a:t>
              </a:r>
              <a:r>
                <a:rPr lang="ko-KR" altLang="en-US" sz="2800" dirty="0" smtClean="0">
                  <a:latin typeface="Rix밝은고딕 B" pitchFamily="18" charset="-127"/>
                  <a:ea typeface="Rix밝은고딕 B" pitchFamily="18" charset="-127"/>
                </a:rPr>
                <a:t>부패로 인한 비용 </a:t>
              </a:r>
              <a:r>
                <a:rPr lang="ko-KR" altLang="en-US" sz="2800" spc="-150" dirty="0" smtClean="0">
                  <a:latin typeface="Rix밝은고딕 B" pitchFamily="18" charset="-127"/>
                  <a:ea typeface="Rix밝은고딕 B" pitchFamily="18" charset="-127"/>
                </a:rPr>
                <a:t>연간 </a:t>
              </a:r>
              <a:r>
                <a:rPr lang="en-US" altLang="ko-KR" sz="2800" spc="-150" dirty="0" smtClean="0">
                  <a:latin typeface="Rix밝은고딕 B" pitchFamily="18" charset="-127"/>
                  <a:ea typeface="Rix밝은고딕 B" pitchFamily="18" charset="-127"/>
                </a:rPr>
                <a:t>1,200</a:t>
              </a:r>
              <a:r>
                <a:rPr lang="ko-KR" altLang="en-US" sz="2800" spc="-150" dirty="0" err="1" smtClean="0">
                  <a:latin typeface="Rix밝은고딕 B" pitchFamily="18" charset="-127"/>
                  <a:ea typeface="Rix밝은고딕 B" pitchFamily="18" charset="-127"/>
                </a:rPr>
                <a:t>억유로</a:t>
              </a:r>
              <a:r>
                <a:rPr lang="en-US" altLang="ko-KR" sz="2000" dirty="0" smtClean="0">
                  <a:latin typeface="Rix밝은고딕 B" pitchFamily="18" charset="-127"/>
                  <a:ea typeface="Rix밝은고딕 B" pitchFamily="18" charset="-127"/>
                </a:rPr>
                <a:t>(</a:t>
              </a:r>
              <a:r>
                <a:rPr lang="ko-KR" altLang="en-US" sz="2000" dirty="0" smtClean="0">
                  <a:latin typeface="Rix밝은고딕 B" pitchFamily="18" charset="-127"/>
                  <a:ea typeface="Rix밝은고딕 B" pitchFamily="18" charset="-127"/>
                </a:rPr>
                <a:t>약 </a:t>
              </a:r>
              <a:r>
                <a:rPr lang="en-US" altLang="ko-KR" sz="2000" dirty="0" smtClean="0">
                  <a:latin typeface="Rix밝은고딕 B" pitchFamily="18" charset="-127"/>
                  <a:ea typeface="Rix밝은고딕 B" pitchFamily="18" charset="-127"/>
                </a:rPr>
                <a:t>180</a:t>
              </a:r>
              <a:r>
                <a:rPr lang="ko-KR" altLang="en-US" sz="2000" dirty="0" smtClean="0">
                  <a:latin typeface="Rix밝은고딕 B" pitchFamily="18" charset="-127"/>
                  <a:ea typeface="Rix밝은고딕 B" pitchFamily="18" charset="-127"/>
                </a:rPr>
                <a:t>조원</a:t>
              </a:r>
              <a:r>
                <a:rPr lang="en-US" altLang="ko-KR" sz="2000" dirty="0" smtClean="0">
                  <a:latin typeface="Rix밝은고딕 B" pitchFamily="18" charset="-127"/>
                  <a:ea typeface="Rix밝은고딕 B" pitchFamily="18" charset="-127"/>
                </a:rPr>
                <a:t>)</a:t>
              </a:r>
              <a:endParaRPr kumimoji="0" lang="ko-KR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39552" y="5431116"/>
              <a:ext cx="8352928" cy="1468485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marL="361950" indent="-361950" latinLnBrk="0">
                <a:lnSpc>
                  <a:spcPct val="120000"/>
                </a:lnSpc>
                <a:buFont typeface="Wingdings" pitchFamily="2" charset="2"/>
                <a:buChar char="ü"/>
                <a:defRPr/>
              </a:pP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유럽연합 </a:t>
              </a:r>
              <a:r>
                <a:rPr lang="en-US" altLang="ko-KR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28</a:t>
              </a: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개국 연간 부패 비용은 루마니아 경제규모와 유사한 수준</a:t>
              </a:r>
              <a:endParaRPr lang="en-US" altLang="ko-KR" sz="26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marL="361950" indent="-361950" latinLnBrk="0">
                <a:lnSpc>
                  <a:spcPct val="120000"/>
                </a:lnSpc>
                <a:defRPr/>
              </a:pPr>
              <a:endParaRPr lang="en-US" altLang="ko-KR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marL="361950" indent="-361950" latinLnBrk="0">
                <a:lnSpc>
                  <a:spcPct val="120000"/>
                </a:lnSpc>
                <a:buFont typeface="Wingdings" pitchFamily="2" charset="2"/>
                <a:buChar char="ü"/>
                <a:defRPr/>
              </a:pPr>
              <a:r>
                <a:rPr lang="en-US" altLang="ko-KR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EU </a:t>
              </a: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역내 기업의 </a:t>
              </a:r>
              <a:r>
                <a:rPr lang="en-US" altLang="ko-KR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43%</a:t>
              </a: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는 부패로 인해 비즈니스에 장애</a:t>
              </a:r>
              <a:r>
                <a:rPr lang="en-US" altLang="ko-KR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, </a:t>
              </a: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응답자의 </a:t>
              </a:r>
              <a:r>
                <a:rPr lang="en-US" altLang="ko-KR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76%</a:t>
              </a: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가 부패가 만연해 있다고 생각</a:t>
              </a:r>
              <a:r>
                <a:rPr lang="en-US" altLang="ko-KR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(2014.2</a:t>
              </a: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월 발표</a:t>
              </a:r>
              <a:r>
                <a:rPr lang="en-US" altLang="ko-KR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)</a:t>
              </a:r>
              <a:r>
                <a:rPr lang="ko-KR" altLang="en-US" sz="2600" dirty="0" smtClean="0">
                  <a:solidFill>
                    <a:srgbClr val="404040"/>
                  </a:solidFill>
                  <a:latin typeface="Rix밝은고딕 M" pitchFamily="18" charset="-127"/>
                  <a:ea typeface="Rix밝은고딕 M" pitchFamily="18" charset="-127"/>
                </a:rPr>
                <a:t> </a:t>
              </a:r>
              <a:endParaRPr lang="ko-KR" altLang="en-US" sz="2600" dirty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0" y="908720"/>
            <a:ext cx="8156361" cy="430887"/>
            <a:chOff x="0" y="742176"/>
            <a:chExt cx="8156361" cy="430887"/>
          </a:xfrm>
        </p:grpSpPr>
        <p:pic>
          <p:nvPicPr>
            <p:cNvPr id="69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56858"/>
              <a:ext cx="328613" cy="100013"/>
            </a:xfrm>
            <a:prstGeom prst="rect">
              <a:avLst/>
            </a:prstGeom>
            <a:noFill/>
          </p:spPr>
        </p:pic>
        <p:sp>
          <p:nvSpPr>
            <p:cNvPr id="70" name="제목 1"/>
            <p:cNvSpPr txBox="1">
              <a:spLocks/>
            </p:cNvSpPr>
            <p:nvPr/>
          </p:nvSpPr>
          <p:spPr>
            <a:xfrm>
              <a:off x="383961" y="742176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>
              <a:lvl1pPr algn="l" defTabSz="914400" rtl="0" eaLnBrk="1" latinLnBrk="1" hangingPunct="1">
                <a:spcBef>
                  <a:spcPct val="0"/>
                </a:spcBef>
                <a:buNone/>
                <a:defRPr lang="ko-KR" altLang="en-US" sz="2400" kern="1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부패로</a:t>
              </a:r>
              <a:r>
                <a:rPr kumimoji="0" lang="en-US" altLang="ko-KR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kumimoji="0" lang="ko-KR" altLang="en-US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인한 경제적 손실  </a:t>
              </a:r>
              <a:endParaRPr kumimoji="0" lang="ko-KR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sp>
        <p:nvSpPr>
          <p:cNvPr id="13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5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915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915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3" name="그룹 54"/>
          <p:cNvGrpSpPr/>
          <p:nvPr/>
        </p:nvGrpSpPr>
        <p:grpSpPr>
          <a:xfrm>
            <a:off x="323528" y="3861048"/>
            <a:ext cx="8460432" cy="2592288"/>
            <a:chOff x="0" y="1571626"/>
            <a:chExt cx="9144000" cy="3443287"/>
          </a:xfrm>
        </p:grpSpPr>
        <p:pic>
          <p:nvPicPr>
            <p:cNvPr id="49158" name="Picture 2" descr="I:\01_프레젠테이션\00_프리\201108_01 국민권익위원회\PSD\IMG\#18_그래프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571626"/>
              <a:ext cx="9144000" cy="3200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4" descr="I:\01_프레젠테이션\00_프리\201108_01 국민권익위원회\PSD\IMG\#18_money01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90625" y="3884613"/>
              <a:ext cx="1514475" cy="444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3716338"/>
              <a:ext cx="1000125" cy="328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3576638"/>
              <a:ext cx="1000125" cy="327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3409950"/>
              <a:ext cx="1000125" cy="327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3241675"/>
              <a:ext cx="1000125" cy="328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3081338"/>
              <a:ext cx="1000125" cy="328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2924175"/>
              <a:ext cx="1000125" cy="327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2765425"/>
              <a:ext cx="1000125" cy="328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2606675"/>
              <a:ext cx="1000125" cy="328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2439988"/>
              <a:ext cx="1000125" cy="328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3" descr="I:\01_프레젠테이션\00_프리\201108_01 국민권익위원회\PSD\IMG\#18_money02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47800" y="2273300"/>
              <a:ext cx="1000125" cy="327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6" descr="I:\01_프레젠테이션\00_프리\201108_01 국민권익위원회\PSD\IMG\#18_money03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932113" y="3863975"/>
              <a:ext cx="1514475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190875" y="3698875"/>
              <a:ext cx="998538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190875" y="3532188"/>
              <a:ext cx="998538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190875" y="3355975"/>
              <a:ext cx="998538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190875" y="3189288"/>
              <a:ext cx="998538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190875" y="3021013"/>
              <a:ext cx="998538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6" descr="I:\01_프레젠테이션\00_프리\201108_01 국민권익위원회\PSD\IMG\#18_money03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73600" y="3863975"/>
              <a:ext cx="1516063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932363" y="3698875"/>
              <a:ext cx="998537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6" descr="I:\01_프레젠테이션\00_프리\201108_01 국민권익위원회\PSD\IMG\#18_money03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415088" y="3863975"/>
              <a:ext cx="1516062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673850" y="3698875"/>
              <a:ext cx="998538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5" descr="I:\01_프레젠테이션\00_프리\201108_01 국민권익위원회\PSD\IMG\#18_money04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673850" y="3532188"/>
              <a:ext cx="998538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82" name="Picture 7" descr="I:\01_프레젠테이션\00_프리\201108_01 국민권익위원회\PSD\IMG\#18_txt04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854825" y="4786313"/>
              <a:ext cx="1106488" cy="22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83" name="Picture 8" descr="I:\01_프레젠테이션\00_프리\201108_01 국민권익위원회\PSD\IMG\#18_txt01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84225" y="4786313"/>
              <a:ext cx="2020888" cy="22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84" name="Picture 9" descr="I:\01_프레젠테이션\00_프리\201108_01 국민권익위원회\PSD\IMG\#18_txt02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416300" y="4786313"/>
              <a:ext cx="1106488" cy="22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85" name="Picture 10" descr="I:\01_프레젠테이션\00_프리\201108_01 국민권익위원회\PSD\IMG\#18_txt03.pn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5135563" y="4786313"/>
              <a:ext cx="1106487" cy="22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" name="Picture 11" descr="I:\01_프레젠테이션\00_프리\201108_01 국민권익위원회\PSD\IMG\#18_img04.pn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7475538" y="3232150"/>
              <a:ext cx="793750" cy="1331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" name="Picture 12" descr="I:\01_프레젠테이션\00_프리\201108_01 국민권익위원회\PSD\IMG\#18_img01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55813" y="3324225"/>
              <a:ext cx="696912" cy="134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13" descr="I:\01_프레젠테이션\00_프리\201108_01 국민권익위원회\PSD\IMG\#18_img02.pn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573463" y="3332163"/>
              <a:ext cx="1168400" cy="125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14" descr="I:\01_프레젠테이션\00_프리\201108_01 국민권익위원회\PSD\IMG\#18_img03.pn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392738" y="3587750"/>
              <a:ext cx="1042987" cy="827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그룹 45"/>
            <p:cNvGrpSpPr>
              <a:grpSpLocks/>
            </p:cNvGrpSpPr>
            <p:nvPr/>
          </p:nvGrpSpPr>
          <p:grpSpPr bwMode="auto">
            <a:xfrm>
              <a:off x="3571875" y="2500313"/>
              <a:ext cx="3492500" cy="233362"/>
              <a:chOff x="3571868" y="2499914"/>
              <a:chExt cx="3492000" cy="234000"/>
            </a:xfrm>
          </p:grpSpPr>
          <p:cxnSp>
            <p:nvCxnSpPr>
              <p:cNvPr id="47" name="직선 연결선 46"/>
              <p:cNvCxnSpPr/>
              <p:nvPr/>
            </p:nvCxnSpPr>
            <p:spPr>
              <a:xfrm>
                <a:off x="3571868" y="2558812"/>
                <a:ext cx="3492000" cy="1592"/>
              </a:xfrm>
              <a:prstGeom prst="line">
                <a:avLst/>
              </a:prstGeom>
              <a:ln w="19050">
                <a:solidFill>
                  <a:srgbClr val="33673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직선 연결선 47"/>
              <p:cNvCxnSpPr/>
              <p:nvPr/>
            </p:nvCxnSpPr>
            <p:spPr>
              <a:xfrm rot="5400000" flipV="1">
                <a:off x="5200869" y="2615326"/>
                <a:ext cx="234000" cy="3175"/>
              </a:xfrm>
              <a:prstGeom prst="line">
                <a:avLst/>
              </a:prstGeom>
              <a:ln w="19050">
                <a:solidFill>
                  <a:srgbClr val="33673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직선 연결선 48"/>
              <p:cNvCxnSpPr/>
              <p:nvPr/>
            </p:nvCxnSpPr>
            <p:spPr>
              <a:xfrm rot="5400000" flipV="1">
                <a:off x="3501029" y="2624876"/>
                <a:ext cx="143266" cy="1588"/>
              </a:xfrm>
              <a:prstGeom prst="line">
                <a:avLst/>
              </a:prstGeom>
              <a:ln w="19050">
                <a:solidFill>
                  <a:srgbClr val="33673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직선 연결선 49"/>
              <p:cNvCxnSpPr/>
              <p:nvPr/>
            </p:nvCxnSpPr>
            <p:spPr>
              <a:xfrm rot="5400000" flipV="1">
                <a:off x="6991442" y="2624876"/>
                <a:ext cx="143266" cy="1587"/>
              </a:xfrm>
              <a:prstGeom prst="line">
                <a:avLst/>
              </a:prstGeom>
              <a:ln w="19050">
                <a:solidFill>
                  <a:srgbClr val="33673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TextBox 6"/>
            <p:cNvSpPr txBox="1"/>
            <p:nvPr/>
          </p:nvSpPr>
          <p:spPr>
            <a:xfrm>
              <a:off x="1589088" y="1812925"/>
              <a:ext cx="705642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2000" dirty="0">
                  <a:solidFill>
                    <a:srgbClr val="953735"/>
                  </a:solidFill>
                  <a:latin typeface="Rix밝은고딕 B" pitchFamily="18" charset="-127"/>
                  <a:ea typeface="Rix밝은고딕 B" pitchFamily="18" charset="-127"/>
                </a:rPr>
                <a:t>17%</a:t>
              </a:r>
              <a:endParaRPr lang="ko-KR" altLang="en-US" sz="2000" dirty="0">
                <a:solidFill>
                  <a:srgbClr val="953735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213100" y="2686050"/>
              <a:ext cx="772969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1600">
                  <a:solidFill>
                    <a:srgbClr val="215968"/>
                  </a:solidFill>
                  <a:latin typeface="Rix밝은고딕 B" pitchFamily="18" charset="-127"/>
                  <a:ea typeface="Rix밝은고딕 B" pitchFamily="18" charset="-127"/>
                </a:rPr>
                <a:t>9.05%</a:t>
              </a:r>
              <a:endParaRPr lang="ko-KR" altLang="en-US" sz="1600">
                <a:solidFill>
                  <a:srgbClr val="215968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053013" y="3140075"/>
              <a:ext cx="772969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1600">
                  <a:solidFill>
                    <a:srgbClr val="215968"/>
                  </a:solidFill>
                  <a:latin typeface="Rix밝은고딕 B" pitchFamily="18" charset="-127"/>
                  <a:ea typeface="Rix밝은고딕 B" pitchFamily="18" charset="-127"/>
                </a:rPr>
                <a:t>4.30%</a:t>
              </a:r>
              <a:endParaRPr lang="ko-KR" altLang="en-US" sz="1600">
                <a:solidFill>
                  <a:srgbClr val="215968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  <p:grpSp>
          <p:nvGrpSpPr>
            <p:cNvPr id="5" name="그룹 8"/>
            <p:cNvGrpSpPr>
              <a:grpSpLocks/>
            </p:cNvGrpSpPr>
            <p:nvPr/>
          </p:nvGrpSpPr>
          <p:grpSpPr bwMode="auto">
            <a:xfrm>
              <a:off x="4957763" y="1782763"/>
              <a:ext cx="717550" cy="717550"/>
              <a:chOff x="-827120" y="2834031"/>
              <a:chExt cx="716864" cy="716863"/>
            </a:xfrm>
          </p:grpSpPr>
          <p:sp>
            <p:nvSpPr>
              <p:cNvPr id="8" name="타원 7"/>
              <p:cNvSpPr/>
              <p:nvPr/>
            </p:nvSpPr>
            <p:spPr>
              <a:xfrm>
                <a:off x="-827120" y="2834031"/>
                <a:ext cx="716864" cy="716863"/>
              </a:xfrm>
              <a:prstGeom prst="ellipse">
                <a:avLst/>
              </a:prstGeom>
              <a:solidFill>
                <a:srgbClr val="B1BB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-827120" y="2960909"/>
                <a:ext cx="704967" cy="39972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ko-KR" sz="2000" dirty="0">
                    <a:solidFill>
                      <a:srgbClr val="215968"/>
                    </a:solidFill>
                    <a:latin typeface="Rix밝은고딕 B" pitchFamily="18" charset="-127"/>
                    <a:ea typeface="Rix밝은고딕 B" pitchFamily="18" charset="-127"/>
                  </a:rPr>
                  <a:t>19%</a:t>
                </a:r>
                <a:endParaRPr lang="ko-KR" altLang="en-US" sz="2000" dirty="0">
                  <a:solidFill>
                    <a:srgbClr val="215968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62" name="TextBox 61"/>
            <p:cNvSpPr txBox="1"/>
            <p:nvPr/>
          </p:nvSpPr>
          <p:spPr>
            <a:xfrm>
              <a:off x="6794500" y="3005138"/>
              <a:ext cx="772969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1600">
                  <a:solidFill>
                    <a:srgbClr val="215968"/>
                  </a:solidFill>
                  <a:latin typeface="Rix밝은고딕 B" pitchFamily="18" charset="-127"/>
                  <a:ea typeface="Rix밝은고딕 B" pitchFamily="18" charset="-127"/>
                </a:rPr>
                <a:t>5.76%</a:t>
              </a:r>
              <a:endParaRPr lang="ko-KR" altLang="en-US" sz="1600">
                <a:solidFill>
                  <a:srgbClr val="215968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sp>
        <p:nvSpPr>
          <p:cNvPr id="59" name="제목 1"/>
          <p:cNvSpPr txBox="1">
            <a:spLocks/>
          </p:cNvSpPr>
          <p:nvPr/>
        </p:nvSpPr>
        <p:spPr>
          <a:xfrm>
            <a:off x="395536" y="1700808"/>
            <a:ext cx="7772400" cy="43088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2400" kern="1200" dirty="0" smtClean="0">
                <a:solidFill>
                  <a:srgbClr val="284172"/>
                </a:solidFill>
                <a:latin typeface="Rix밝은고딕 M" pitchFamily="18" charset="-127"/>
                <a:ea typeface="Rix밝은고딕 M" pitchFamily="18" charset="-127"/>
                <a:cs typeface="+mj-cs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rPr>
              <a:t>아시아개발은행 추산 부패로 인한 손실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Rix밝은고딕 B" pitchFamily="18" charset="-127"/>
              <a:ea typeface="Rix밝은고딕 B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51520" y="2420888"/>
            <a:ext cx="8892480" cy="1107996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ko-KR" altLang="en-US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  전체 </a:t>
            </a:r>
            <a:r>
              <a:rPr lang="en-US" altLang="ko-KR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GDP </a:t>
            </a:r>
            <a:r>
              <a:rPr lang="ko-KR" altLang="en-US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중 사회복지</a:t>
            </a:r>
            <a:r>
              <a:rPr lang="en-US" altLang="ko-KR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학교교육</a:t>
            </a:r>
            <a:r>
              <a:rPr lang="en-US" altLang="ko-KR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국민의료 예산은 약 </a:t>
            </a:r>
            <a:r>
              <a:rPr lang="en-US" altLang="ko-KR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19%</a:t>
            </a:r>
            <a:r>
              <a:rPr lang="ko-KR" altLang="en-US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를 차지</a:t>
            </a:r>
          </a:p>
          <a:p>
            <a:pPr latinLnBrk="0">
              <a:lnSpc>
                <a:spcPct val="150000"/>
              </a:lnSpc>
              <a:defRPr/>
            </a:pPr>
            <a:r>
              <a:rPr lang="ko-KR" altLang="en-US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     반면 부패로 인한 손실은 약 </a:t>
            </a:r>
            <a:r>
              <a:rPr lang="en-US" altLang="ko-KR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17%</a:t>
            </a:r>
            <a:r>
              <a:rPr lang="ko-KR" altLang="en-US" sz="2400" dirty="0" smtClean="0">
                <a:solidFill>
                  <a:srgbClr val="404040"/>
                </a:solidFill>
                <a:latin typeface="Rix밝은고딕 M" pitchFamily="18" charset="-127"/>
                <a:ea typeface="Rix밝은고딕 M" pitchFamily="18" charset="-127"/>
              </a:rPr>
              <a:t>에 달함 </a:t>
            </a:r>
            <a:endParaRPr lang="ko-KR" altLang="en-US" sz="2400" dirty="0">
              <a:solidFill>
                <a:srgbClr val="404040"/>
              </a:solidFill>
              <a:latin typeface="Rix밝은고딕 M" pitchFamily="18" charset="-127"/>
              <a:ea typeface="Rix밝은고딕 M" pitchFamily="18" charset="-127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0" y="742176"/>
            <a:ext cx="8156361" cy="430887"/>
            <a:chOff x="0" y="742176"/>
            <a:chExt cx="8156361" cy="430887"/>
          </a:xfrm>
        </p:grpSpPr>
        <p:pic>
          <p:nvPicPr>
            <p:cNvPr id="67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0" y="856858"/>
              <a:ext cx="328613" cy="100013"/>
            </a:xfrm>
            <a:prstGeom prst="rect">
              <a:avLst/>
            </a:prstGeom>
            <a:noFill/>
          </p:spPr>
        </p:pic>
        <p:sp>
          <p:nvSpPr>
            <p:cNvPr id="68" name="제목 1"/>
            <p:cNvSpPr txBox="1">
              <a:spLocks/>
            </p:cNvSpPr>
            <p:nvPr/>
          </p:nvSpPr>
          <p:spPr>
            <a:xfrm>
              <a:off x="383961" y="742176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>
              <a:lvl1pPr algn="l" defTabSz="914400" rtl="0" eaLnBrk="1" latinLnBrk="1" hangingPunct="1">
                <a:spcBef>
                  <a:spcPct val="0"/>
                </a:spcBef>
                <a:buNone/>
                <a:defRPr lang="ko-KR" altLang="en-US" sz="2400" kern="1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부패로</a:t>
              </a:r>
              <a:r>
                <a:rPr kumimoji="0" lang="en-US" altLang="ko-KR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kumimoji="0" lang="ko-KR" altLang="en-US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인한 경제적 손실  </a:t>
              </a:r>
              <a:endParaRPr kumimoji="0" lang="ko-KR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sp>
        <p:nvSpPr>
          <p:cNvPr id="61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6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915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915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5" name="그룹 65"/>
          <p:cNvGrpSpPr/>
          <p:nvPr/>
        </p:nvGrpSpPr>
        <p:grpSpPr>
          <a:xfrm>
            <a:off x="0" y="742176"/>
            <a:ext cx="8156361" cy="430887"/>
            <a:chOff x="0" y="742176"/>
            <a:chExt cx="8156361" cy="430887"/>
          </a:xfrm>
        </p:grpSpPr>
        <p:pic>
          <p:nvPicPr>
            <p:cNvPr id="67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56858"/>
              <a:ext cx="328613" cy="100013"/>
            </a:xfrm>
            <a:prstGeom prst="rect">
              <a:avLst/>
            </a:prstGeom>
            <a:noFill/>
          </p:spPr>
        </p:pic>
        <p:sp>
          <p:nvSpPr>
            <p:cNvPr id="68" name="제목 1"/>
            <p:cNvSpPr txBox="1">
              <a:spLocks/>
            </p:cNvSpPr>
            <p:nvPr/>
          </p:nvSpPr>
          <p:spPr>
            <a:xfrm>
              <a:off x="383961" y="742176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>
              <a:lvl1pPr algn="l" defTabSz="914400" rtl="0" eaLnBrk="1" latinLnBrk="1" hangingPunct="1">
                <a:spcBef>
                  <a:spcPct val="0"/>
                </a:spcBef>
                <a:buNone/>
                <a:defRPr lang="ko-KR" altLang="en-US" sz="2400" kern="1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부패로</a:t>
              </a:r>
              <a:r>
                <a:rPr kumimoji="0" lang="en-US" altLang="ko-KR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kumimoji="0" lang="ko-KR" altLang="en-US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인한 경제적 손실  </a:t>
              </a:r>
              <a:endParaRPr kumimoji="0" lang="ko-KR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sp>
        <p:nvSpPr>
          <p:cNvPr id="71" name="직사각형 70"/>
          <p:cNvSpPr/>
          <p:nvPr/>
        </p:nvSpPr>
        <p:spPr>
          <a:xfrm>
            <a:off x="3419872" y="1988840"/>
            <a:ext cx="2664296" cy="72008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기업투자 위축 및 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경제성장 둔화 </a:t>
            </a:r>
            <a:endParaRPr lang="ko-KR" altLang="en-US" b="1" dirty="0"/>
          </a:p>
        </p:txBody>
      </p:sp>
      <p:sp>
        <p:nvSpPr>
          <p:cNvPr id="72" name="직사각형 71"/>
          <p:cNvSpPr/>
          <p:nvPr/>
        </p:nvSpPr>
        <p:spPr>
          <a:xfrm>
            <a:off x="3419872" y="2996952"/>
            <a:ext cx="2664296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세금유실</a:t>
            </a:r>
            <a:endParaRPr lang="ko-KR" altLang="en-US" b="1" dirty="0"/>
          </a:p>
        </p:txBody>
      </p:sp>
      <p:sp>
        <p:nvSpPr>
          <p:cNvPr id="73" name="직사각형 72"/>
          <p:cNvSpPr/>
          <p:nvPr/>
        </p:nvSpPr>
        <p:spPr>
          <a:xfrm>
            <a:off x="3419872" y="4077072"/>
            <a:ext cx="2664296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재정집행 왜곡</a:t>
            </a:r>
            <a:endParaRPr lang="ko-KR" altLang="en-US" b="1" dirty="0"/>
          </a:p>
        </p:txBody>
      </p:sp>
      <p:sp>
        <p:nvSpPr>
          <p:cNvPr id="74" name="직사각형 73"/>
          <p:cNvSpPr/>
          <p:nvPr/>
        </p:nvSpPr>
        <p:spPr>
          <a:xfrm>
            <a:off x="3419872" y="5085184"/>
            <a:ext cx="2664296" cy="72008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err="1" smtClean="0"/>
              <a:t>인프라스트럭처</a:t>
            </a:r>
            <a:r>
              <a:rPr lang="ko-KR" altLang="en-US" b="1" dirty="0" smtClean="0"/>
              <a:t> 및 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공공서비스의 질적 저하</a:t>
            </a:r>
            <a:endParaRPr lang="ko-KR" altLang="en-US" b="1" dirty="0"/>
          </a:p>
        </p:txBody>
      </p:sp>
      <p:sp>
        <p:nvSpPr>
          <p:cNvPr id="114" name="오른쪽 화살표 113"/>
          <p:cNvSpPr/>
          <p:nvPr/>
        </p:nvSpPr>
        <p:spPr>
          <a:xfrm>
            <a:off x="6228184" y="2672916"/>
            <a:ext cx="504056" cy="2376264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타원 57"/>
          <p:cNvSpPr/>
          <p:nvPr/>
        </p:nvSpPr>
        <p:spPr>
          <a:xfrm>
            <a:off x="6732240" y="2996952"/>
            <a:ext cx="2088232" cy="2016224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spc="-300" dirty="0" smtClean="0"/>
              <a:t>국가경쟁력</a:t>
            </a:r>
            <a:endParaRPr lang="en-US" altLang="ko-KR" sz="2200" b="1" spc="-300" dirty="0" smtClean="0"/>
          </a:p>
          <a:p>
            <a:pPr algn="ctr"/>
            <a:r>
              <a:rPr lang="ko-KR" altLang="en-US" sz="2200" b="1" spc="-300" dirty="0" smtClean="0"/>
              <a:t>저  하</a:t>
            </a:r>
            <a:endParaRPr lang="en-US" altLang="ko-KR" sz="2200" b="1" spc="-300" dirty="0" smtClean="0"/>
          </a:p>
        </p:txBody>
      </p:sp>
      <p:sp>
        <p:nvSpPr>
          <p:cNvPr id="89" name="타원 88"/>
          <p:cNvSpPr/>
          <p:nvPr/>
        </p:nvSpPr>
        <p:spPr>
          <a:xfrm>
            <a:off x="395536" y="3068960"/>
            <a:ext cx="2088232" cy="201622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spc="-300" dirty="0" smtClean="0"/>
              <a:t>부패</a:t>
            </a:r>
            <a:endParaRPr lang="en-US" altLang="ko-KR" sz="2200" b="1" spc="-300" dirty="0" smtClean="0"/>
          </a:p>
          <a:p>
            <a:pPr algn="ctr"/>
            <a:r>
              <a:rPr lang="en-US" altLang="ko-KR" sz="2200" b="1" spc="-300" dirty="0" smtClean="0"/>
              <a:t>(corruption)</a:t>
            </a:r>
          </a:p>
        </p:txBody>
      </p:sp>
      <p:cxnSp>
        <p:nvCxnSpPr>
          <p:cNvPr id="91" name="직선 화살표 연결선 90"/>
          <p:cNvCxnSpPr>
            <a:endCxn id="71" idx="1"/>
          </p:cNvCxnSpPr>
          <p:nvPr/>
        </p:nvCxnSpPr>
        <p:spPr>
          <a:xfrm flipV="1">
            <a:off x="2483768" y="2348880"/>
            <a:ext cx="936104" cy="15121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3" name="직선 화살표 연결선 92"/>
          <p:cNvCxnSpPr>
            <a:endCxn id="72" idx="1"/>
          </p:cNvCxnSpPr>
          <p:nvPr/>
        </p:nvCxnSpPr>
        <p:spPr>
          <a:xfrm flipV="1">
            <a:off x="2483768" y="3356992"/>
            <a:ext cx="936104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5" name="직선 화살표 연결선 94"/>
          <p:cNvCxnSpPr>
            <a:endCxn id="73" idx="1"/>
          </p:cNvCxnSpPr>
          <p:nvPr/>
        </p:nvCxnSpPr>
        <p:spPr>
          <a:xfrm>
            <a:off x="2483768" y="3861048"/>
            <a:ext cx="936104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0" name="직선 화살표 연결선 99"/>
          <p:cNvCxnSpPr>
            <a:endCxn id="74" idx="1"/>
          </p:cNvCxnSpPr>
          <p:nvPr/>
        </p:nvCxnSpPr>
        <p:spPr>
          <a:xfrm>
            <a:off x="2483768" y="3861048"/>
            <a:ext cx="936104" cy="15841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7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 animBg="1"/>
      <p:bldP spid="74" grpId="0" animBg="1"/>
      <p:bldP spid="114" grpId="0" animBg="1"/>
      <p:bldP spid="5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/>
          <p:cNvCxnSpPr/>
          <p:nvPr/>
        </p:nvCxnSpPr>
        <p:spPr>
          <a:xfrm>
            <a:off x="215900" y="742950"/>
            <a:ext cx="8712200" cy="0"/>
          </a:xfrm>
          <a:prstGeom prst="line">
            <a:avLst/>
          </a:prstGeom>
          <a:ln>
            <a:solidFill>
              <a:srgbClr val="BFBFBF">
                <a:alpha val="6980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21034" y="878838"/>
            <a:ext cx="5106298" cy="369332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 extrusionH="228600" contourW="12700">
              <a:bevelT w="1270" prst="angle"/>
              <a:bevelB w="38100" h="38100"/>
              <a:extrusionClr>
                <a:srgbClr val="C00000"/>
              </a:extrusionClr>
              <a:contourClr>
                <a:srgbClr val="C00000"/>
              </a:contourClr>
            </a:sp3d>
          </a:bodyPr>
          <a:lstStyle/>
          <a:p>
            <a:pPr algn="ctr" latinLnBrk="0">
              <a:defRPr/>
            </a:pPr>
            <a:r>
              <a:rPr lang="en-US" altLang="ko-KR" sz="2400" spc="-7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2400" spc="-70" dirty="0" smtClean="0"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ko-KR" altLang="en-US" sz="2400" spc="-70" dirty="0">
                <a:latin typeface="HY견고딕" pitchFamily="18" charset="-127"/>
                <a:ea typeface="HY견고딕" pitchFamily="18" charset="-127"/>
              </a:rPr>
              <a:t>징계 </a:t>
            </a:r>
            <a:r>
              <a:rPr lang="ko-KR" altLang="en-US" sz="2400" spc="-70" dirty="0" smtClean="0">
                <a:latin typeface="HY견고딕" pitchFamily="18" charset="-127"/>
                <a:ea typeface="HY견고딕" pitchFamily="18" charset="-127"/>
              </a:rPr>
              <a:t>공무원</a:t>
            </a:r>
            <a:endParaRPr lang="en-US" altLang="ko-KR" sz="2400" spc="-7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" name="그림 7" descr="Untitled-5 copy.png"/>
          <p:cNvPicPr>
            <a:picLocks noChangeAspect="1"/>
          </p:cNvPicPr>
          <p:nvPr/>
        </p:nvPicPr>
        <p:blipFill>
          <a:blip r:embed="rId3" cstate="print"/>
          <a:srcRect l="50000" b="31100"/>
          <a:stretch>
            <a:fillRect/>
          </a:stretch>
        </p:blipFill>
        <p:spPr bwMode="auto">
          <a:xfrm>
            <a:off x="4572000" y="285750"/>
            <a:ext cx="4572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 bwMode="auto">
          <a:xfrm>
            <a:off x="6444208" y="6381328"/>
            <a:ext cx="2280791" cy="304800"/>
          </a:xfrm>
          <a:prstGeom prst="rect">
            <a:avLst/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직사각형 22"/>
          <p:cNvSpPr/>
          <p:nvPr/>
        </p:nvSpPr>
        <p:spPr bwMode="auto">
          <a:xfrm>
            <a:off x="6533525" y="6491411"/>
            <a:ext cx="2257028" cy="184666"/>
          </a:xfrm>
          <a:prstGeom prst="rect">
            <a:avLst/>
          </a:prstGeom>
        </p:spPr>
        <p:txBody>
          <a:bodyPr wrap="non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ctr" latinLnBrk="0">
              <a:defRPr/>
            </a:pPr>
            <a:r>
              <a:rPr lang="ko-KR" altLang="en-US" sz="1200" dirty="0" smtClean="0">
                <a:latin typeface="HY울릉도B" pitchFamily="18" charset="-127"/>
                <a:ea typeface="HY울릉도B" pitchFamily="18" charset="-127"/>
                <a:sym typeface="Wingdings" pitchFamily="2" charset="2"/>
              </a:rPr>
              <a:t>안전행정부 </a:t>
            </a:r>
            <a:r>
              <a:rPr lang="ko-KR" altLang="en-US" sz="1200" dirty="0">
                <a:latin typeface="HY울릉도B" pitchFamily="18" charset="-127"/>
                <a:ea typeface="HY울릉도B" pitchFamily="18" charset="-127"/>
                <a:sym typeface="Wingdings" pitchFamily="2" charset="2"/>
              </a:rPr>
              <a:t>「공무원 징계현황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  <a:sym typeface="Wingdings" pitchFamily="2" charset="2"/>
              </a:rPr>
              <a:t>」</a:t>
            </a:r>
          </a:p>
        </p:txBody>
      </p:sp>
      <p:grpSp>
        <p:nvGrpSpPr>
          <p:cNvPr id="3" name="그룹 44"/>
          <p:cNvGrpSpPr/>
          <p:nvPr/>
        </p:nvGrpSpPr>
        <p:grpSpPr>
          <a:xfrm>
            <a:off x="2836630" y="2678113"/>
            <a:ext cx="3117850" cy="3903662"/>
            <a:chOff x="2801905" y="2678113"/>
            <a:chExt cx="3117850" cy="3903662"/>
          </a:xfrm>
        </p:grpSpPr>
        <p:grpSp>
          <p:nvGrpSpPr>
            <p:cNvPr id="4" name="그룹 49"/>
            <p:cNvGrpSpPr>
              <a:grpSpLocks/>
            </p:cNvGrpSpPr>
            <p:nvPr/>
          </p:nvGrpSpPr>
          <p:grpSpPr bwMode="auto">
            <a:xfrm>
              <a:off x="2801905" y="3068638"/>
              <a:ext cx="2894012" cy="3513137"/>
              <a:chOff x="3052569" y="3068960"/>
              <a:chExt cx="2894400" cy="3513600"/>
            </a:xfrm>
          </p:grpSpPr>
          <p:pic>
            <p:nvPicPr>
              <p:cNvPr id="16" name="Picture 9" descr="C:\Users\Sung Jiyoung\Desktop\증ㅓ수뢰.png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052569" y="3068960"/>
                <a:ext cx="2894400" cy="3513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7" name="TextBox 16"/>
              <p:cNvSpPr txBox="1"/>
              <p:nvPr/>
            </p:nvSpPr>
            <p:spPr bwMode="auto">
              <a:xfrm>
                <a:off x="3491425" y="3299732"/>
                <a:ext cx="1641891" cy="307742"/>
              </a:xfrm>
              <a:prstGeom prst="rect">
                <a:avLst/>
              </a:prstGeom>
            </p:spPr>
            <p:txBody>
              <a:bodyPr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algn="ctr" latinLnBrk="0">
                  <a:defRPr/>
                </a:pPr>
                <a:r>
                  <a:rPr lang="ko-KR" altLang="en-US" sz="2000" b="1" dirty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  <a:cs typeface="Times New Roman" pitchFamily="18" charset="0"/>
                  </a:rPr>
                  <a:t>증 수뢰</a:t>
                </a:r>
              </a:p>
            </p:txBody>
          </p:sp>
        </p:grpSp>
        <p:pic>
          <p:nvPicPr>
            <p:cNvPr id="25" name="Picture 6" descr="C:\Users\Sung Jiyoung\Desktop\Untitled-4.png"/>
            <p:cNvPicPr preferRelativeResize="0"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479892" y="2678113"/>
              <a:ext cx="1439863" cy="1439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직사각형 61"/>
            <p:cNvSpPr>
              <a:spLocks noChangeArrowheads="1"/>
            </p:cNvSpPr>
            <p:nvPr/>
          </p:nvSpPr>
          <p:spPr bwMode="auto">
            <a:xfrm>
              <a:off x="4190967" y="3244850"/>
              <a:ext cx="260350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>
                  <a:solidFill>
                    <a:schemeClr val="bg1"/>
                  </a:solidFill>
                  <a:latin typeface="Times New Roman" pitchFamily="18" charset="0"/>
                </a:rPr>
                <a:t>·</a:t>
              </a: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49572" y="5857892"/>
              <a:ext cx="857256" cy="32316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HY강B" pitchFamily="18" charset="-127"/>
                  <a:ea typeface="HY강B" pitchFamily="18" charset="-127"/>
                </a:rPr>
                <a:t>‘</a:t>
              </a:r>
              <a:r>
                <a:rPr lang="en-US" altLang="ko-KR" sz="1500" b="1" dirty="0" smtClean="0">
                  <a:latin typeface="+mn-ea"/>
                </a:rPr>
                <a:t>07</a:t>
              </a:r>
              <a:r>
                <a:rPr lang="ko-KR" altLang="en-US" sz="1500" b="1" dirty="0" smtClean="0">
                  <a:latin typeface="+mn-ea"/>
                </a:rPr>
                <a:t>년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249704" y="5857892"/>
              <a:ext cx="857256" cy="32316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HY강B" pitchFamily="18" charset="-127"/>
                  <a:ea typeface="HY강B" pitchFamily="18" charset="-127"/>
                </a:rPr>
                <a:t>‘</a:t>
              </a:r>
              <a:r>
                <a:rPr lang="en-US" altLang="ko-KR" sz="1500" b="1" dirty="0" smtClean="0">
                  <a:latin typeface="+mn-ea"/>
                </a:rPr>
                <a:t>12</a:t>
              </a:r>
              <a:r>
                <a:rPr lang="ko-KR" altLang="en-US" sz="1500" b="1" dirty="0" smtClean="0">
                  <a:latin typeface="+mn-ea"/>
                </a:rPr>
                <a:t>년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34" name="타원 33"/>
            <p:cNvSpPr/>
            <p:nvPr/>
          </p:nvSpPr>
          <p:spPr>
            <a:xfrm>
              <a:off x="4535456" y="2786058"/>
              <a:ext cx="1285884" cy="121444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34925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3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2.2</a:t>
              </a:r>
              <a:r>
                <a:rPr lang="ko-KR" altLang="en-US" sz="23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배 </a:t>
              </a:r>
              <a:endParaRPr lang="en-US" altLang="ko-KR" sz="2300" b="1" dirty="0" smtClean="0">
                <a:solidFill>
                  <a:srgbClr val="C717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20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증가</a:t>
              </a:r>
              <a:endParaRPr lang="ko-KR" altLang="en-US" sz="2000" b="1" dirty="0">
                <a:solidFill>
                  <a:srgbClr val="C717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4321142" y="4429132"/>
              <a:ext cx="1214446" cy="7143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rgbClr val="1414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178</a:t>
              </a:r>
              <a:r>
                <a:rPr lang="ko-KR" altLang="en-US" b="1" dirty="0" smtClean="0">
                  <a:solidFill>
                    <a:srgbClr val="1414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건</a:t>
              </a:r>
              <a:endParaRPr lang="ko-KR" altLang="en-US" b="1" dirty="0">
                <a:solidFill>
                  <a:srgbClr val="14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463886" y="5500702"/>
              <a:ext cx="85725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80</a:t>
              </a:r>
              <a:r>
                <a:rPr lang="ko-KR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건</a:t>
              </a:r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" name="그룹 43"/>
          <p:cNvGrpSpPr/>
          <p:nvPr/>
        </p:nvGrpSpPr>
        <p:grpSpPr>
          <a:xfrm>
            <a:off x="-71470" y="2678113"/>
            <a:ext cx="3392480" cy="3903662"/>
            <a:chOff x="-71470" y="2678113"/>
            <a:chExt cx="3392480" cy="3903662"/>
          </a:xfrm>
        </p:grpSpPr>
        <p:grpSp>
          <p:nvGrpSpPr>
            <p:cNvPr id="9" name="그룹 46"/>
            <p:cNvGrpSpPr>
              <a:grpSpLocks/>
            </p:cNvGrpSpPr>
            <p:nvPr/>
          </p:nvGrpSpPr>
          <p:grpSpPr bwMode="auto">
            <a:xfrm>
              <a:off x="-71470" y="3068638"/>
              <a:ext cx="2894012" cy="3513137"/>
              <a:chOff x="179513" y="3068960"/>
              <a:chExt cx="2894348" cy="3512292"/>
            </a:xfrm>
          </p:grpSpPr>
          <p:pic>
            <p:nvPicPr>
              <p:cNvPr id="10" name="Picture 2" descr="C:\Users\Sung Jiyoung\Desktop\Untitled-1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79513" y="3068960"/>
                <a:ext cx="2894348" cy="35122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TextBox 10"/>
              <p:cNvSpPr txBox="1"/>
              <p:nvPr/>
            </p:nvSpPr>
            <p:spPr bwMode="auto">
              <a:xfrm>
                <a:off x="428596" y="3286124"/>
                <a:ext cx="2000264" cy="307777"/>
              </a:xfrm>
              <a:prstGeom prst="rect">
                <a:avLst/>
              </a:prstGeom>
            </p:spPr>
            <p:txBody>
              <a:bodyPr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defRPr/>
                </a:pPr>
                <a:r>
                  <a:rPr lang="ko-KR" altLang="en-US" sz="2000" b="1" dirty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  <a:cs typeface="Times New Roman" pitchFamily="18" charset="0"/>
                  </a:rPr>
                  <a:t>공금유용</a:t>
                </a:r>
                <a:r>
                  <a:rPr lang="en-US" altLang="ko-KR" sz="2000" b="1" dirty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  <a:cs typeface="Times New Roman" pitchFamily="18" charset="0"/>
                  </a:rPr>
                  <a:t>·</a:t>
                </a:r>
                <a:r>
                  <a:rPr lang="ko-KR" altLang="en-US" sz="2000" b="1" dirty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  <a:cs typeface="Times New Roman" pitchFamily="18" charset="0"/>
                  </a:rPr>
                  <a:t>횡령</a:t>
                </a:r>
              </a:p>
            </p:txBody>
          </p:sp>
        </p:grpSp>
        <p:pic>
          <p:nvPicPr>
            <p:cNvPr id="24" name="Picture 5" descr="C:\Users\Sung Jiyoung\Desktop\Untitled-2.png"/>
            <p:cNvPicPr preferRelativeResize="0"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809717" y="2678113"/>
              <a:ext cx="1439863" cy="1439862"/>
            </a:xfrm>
            <a:prstGeom prst="rect">
              <a:avLst/>
            </a:prstGeom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extLst/>
          </p:spPr>
        </p:pic>
        <p:sp>
          <p:nvSpPr>
            <p:cNvPr id="28" name="TextBox 27"/>
            <p:cNvSpPr txBox="1"/>
            <p:nvPr/>
          </p:nvSpPr>
          <p:spPr>
            <a:xfrm>
              <a:off x="463490" y="5857892"/>
              <a:ext cx="857256" cy="32316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HY강B" pitchFamily="18" charset="-127"/>
                  <a:ea typeface="HY강B" pitchFamily="18" charset="-127"/>
                </a:rPr>
                <a:t>‘</a:t>
              </a:r>
              <a:r>
                <a:rPr lang="en-US" altLang="ko-KR" sz="1500" b="1" dirty="0" smtClean="0">
                  <a:latin typeface="+mn-ea"/>
                </a:rPr>
                <a:t>07</a:t>
              </a:r>
              <a:r>
                <a:rPr lang="ko-KR" altLang="en-US" sz="1500" b="1" dirty="0" smtClean="0">
                  <a:latin typeface="+mn-ea"/>
                </a:rPr>
                <a:t>년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392184" y="5857892"/>
              <a:ext cx="857256" cy="32316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HY강B" pitchFamily="18" charset="-127"/>
                  <a:ea typeface="HY강B" pitchFamily="18" charset="-127"/>
                </a:rPr>
                <a:t>‘</a:t>
              </a:r>
              <a:r>
                <a:rPr lang="en-US" altLang="ko-KR" sz="1500" b="1" dirty="0" smtClean="0">
                  <a:latin typeface="+mn-ea"/>
                </a:rPr>
                <a:t>12</a:t>
              </a:r>
              <a:r>
                <a:rPr lang="ko-KR" altLang="en-US" sz="1500" b="1" dirty="0" smtClean="0">
                  <a:latin typeface="+mn-ea"/>
                </a:rPr>
                <a:t>년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63490" y="5429264"/>
              <a:ext cx="85725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21</a:t>
              </a:r>
              <a:r>
                <a:rPr lang="ko-KR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건</a:t>
              </a:r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535060" y="4572008"/>
              <a:ext cx="857256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2000" dirty="0" smtClean="0">
                  <a:solidFill>
                    <a:srgbClr val="1414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88</a:t>
              </a:r>
              <a:r>
                <a:rPr lang="ko-KR" altLang="en-US" sz="2000" dirty="0" smtClean="0">
                  <a:solidFill>
                    <a:srgbClr val="1414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건</a:t>
              </a:r>
              <a:endParaRPr lang="ko-KR" altLang="en-US" sz="2000" dirty="0">
                <a:solidFill>
                  <a:srgbClr val="14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타원 40"/>
            <p:cNvSpPr/>
            <p:nvPr/>
          </p:nvSpPr>
          <p:spPr>
            <a:xfrm>
              <a:off x="2035126" y="2786058"/>
              <a:ext cx="1285884" cy="121444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34925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3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4.1</a:t>
              </a:r>
              <a:r>
                <a:rPr lang="ko-KR" altLang="en-US" sz="23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배 </a:t>
              </a:r>
              <a:endParaRPr lang="en-US" altLang="ko-KR" sz="2300" b="1" dirty="0" smtClean="0">
                <a:solidFill>
                  <a:srgbClr val="C717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20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증가</a:t>
              </a:r>
              <a:endParaRPr lang="ko-KR" altLang="en-US" sz="2000" b="1" dirty="0">
                <a:solidFill>
                  <a:srgbClr val="C717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grpSp>
        <p:nvGrpSpPr>
          <p:cNvPr id="12" name="그룹 45"/>
          <p:cNvGrpSpPr/>
          <p:nvPr/>
        </p:nvGrpSpPr>
        <p:grpSpPr>
          <a:xfrm>
            <a:off x="5675280" y="2643188"/>
            <a:ext cx="3432208" cy="3938587"/>
            <a:chOff x="5675280" y="2643188"/>
            <a:chExt cx="3432208" cy="3938587"/>
          </a:xfrm>
        </p:grpSpPr>
        <p:grpSp>
          <p:nvGrpSpPr>
            <p:cNvPr id="13" name="그룹 52"/>
            <p:cNvGrpSpPr>
              <a:grpSpLocks/>
            </p:cNvGrpSpPr>
            <p:nvPr/>
          </p:nvGrpSpPr>
          <p:grpSpPr bwMode="auto">
            <a:xfrm>
              <a:off x="5675280" y="3068638"/>
              <a:ext cx="2894012" cy="3513137"/>
              <a:chOff x="5925677" y="3068960"/>
              <a:chExt cx="2894400" cy="3513600"/>
            </a:xfrm>
          </p:grpSpPr>
          <p:pic>
            <p:nvPicPr>
              <p:cNvPr id="19" name="Picture 8" descr="C:\Users\Sung Jiyoung\Desktop\사진첨부.png"/>
              <p:cNvPicPr preferRelativeResize="0">
                <a:picLocks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5925677" y="3068960"/>
                <a:ext cx="2894400" cy="3513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" name="TextBox 19"/>
              <p:cNvSpPr txBox="1"/>
              <p:nvPr/>
            </p:nvSpPr>
            <p:spPr bwMode="auto">
              <a:xfrm>
                <a:off x="6000760" y="3284985"/>
                <a:ext cx="2214578" cy="307777"/>
              </a:xfrm>
              <a:prstGeom prst="rect">
                <a:avLst/>
              </a:prstGeom>
            </p:spPr>
            <p:txBody>
              <a:bodyPr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algn="ctr" latinLnBrk="0">
                  <a:defRPr/>
                </a:pPr>
                <a:r>
                  <a:rPr lang="ko-KR" altLang="en-US" sz="2000" b="1" dirty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  <a:cs typeface="Times New Roman" pitchFamily="18" charset="0"/>
                  </a:rPr>
                  <a:t>직무 유기</a:t>
                </a:r>
                <a:r>
                  <a:rPr lang="en-US" altLang="ko-KR" sz="2000" b="1" dirty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  <a:cs typeface="Times New Roman" pitchFamily="18" charset="0"/>
                  </a:rPr>
                  <a:t>·</a:t>
                </a:r>
                <a:r>
                  <a:rPr lang="ko-KR" altLang="en-US" sz="2000" b="1" dirty="0">
                    <a:solidFill>
                      <a:schemeClr val="bg1"/>
                    </a:solidFill>
                    <a:latin typeface="HY울릉도M" pitchFamily="18" charset="-127"/>
                    <a:ea typeface="HY울릉도M" pitchFamily="18" charset="-127"/>
                    <a:cs typeface="Times New Roman" pitchFamily="18" charset="0"/>
                  </a:rPr>
                  <a:t>태만</a:t>
                </a:r>
              </a:p>
            </p:txBody>
          </p:sp>
        </p:grpSp>
        <p:pic>
          <p:nvPicPr>
            <p:cNvPr id="26" name="Picture 7" descr="C:\Users\Sung Jiyoung\Desktop\Untitled-3.png"/>
            <p:cNvPicPr preferRelativeResize="0">
              <a:picLocks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535830" y="2643188"/>
              <a:ext cx="1439862" cy="1439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TextBox 31"/>
            <p:cNvSpPr txBox="1"/>
            <p:nvPr/>
          </p:nvSpPr>
          <p:spPr>
            <a:xfrm>
              <a:off x="6107092" y="5857892"/>
              <a:ext cx="857256" cy="32316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HY강B" pitchFamily="18" charset="-127"/>
                  <a:ea typeface="HY강B" pitchFamily="18" charset="-127"/>
                </a:rPr>
                <a:t>‘</a:t>
              </a:r>
              <a:r>
                <a:rPr lang="en-US" altLang="ko-KR" sz="1500" b="1" dirty="0" smtClean="0">
                  <a:latin typeface="+mn-ea"/>
                </a:rPr>
                <a:t>07</a:t>
              </a:r>
              <a:r>
                <a:rPr lang="ko-KR" altLang="en-US" sz="1500" b="1" dirty="0" smtClean="0">
                  <a:latin typeface="+mn-ea"/>
                </a:rPr>
                <a:t>년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107224" y="5857892"/>
              <a:ext cx="857256" cy="32316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latin typeface="HY강B" pitchFamily="18" charset="-127"/>
                  <a:ea typeface="HY강B" pitchFamily="18" charset="-127"/>
                </a:rPr>
                <a:t>‘</a:t>
              </a:r>
              <a:r>
                <a:rPr lang="en-US" altLang="ko-KR" sz="1500" b="1" dirty="0" smtClean="0">
                  <a:latin typeface="+mn-ea"/>
                </a:rPr>
                <a:t>12</a:t>
              </a:r>
              <a:r>
                <a:rPr lang="ko-KR" altLang="en-US" sz="1500" b="1" dirty="0" smtClean="0">
                  <a:latin typeface="+mn-ea"/>
                </a:rPr>
                <a:t>년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7178662" y="4429132"/>
              <a:ext cx="1214446" cy="7143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rgbClr val="1414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171</a:t>
              </a:r>
              <a:r>
                <a:rPr lang="ko-KR" altLang="en-US" b="1" dirty="0" smtClean="0">
                  <a:solidFill>
                    <a:srgbClr val="1414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건</a:t>
              </a:r>
              <a:endParaRPr lang="ko-KR" altLang="en-US" b="1" dirty="0">
                <a:solidFill>
                  <a:srgbClr val="14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249968" y="5500702"/>
              <a:ext cx="85725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157</a:t>
              </a:r>
              <a:r>
                <a:rPr lang="ko-KR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건</a:t>
              </a:r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2" name="타원 41"/>
            <p:cNvSpPr/>
            <p:nvPr/>
          </p:nvSpPr>
          <p:spPr>
            <a:xfrm>
              <a:off x="7821604" y="2786058"/>
              <a:ext cx="1285884" cy="121444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34925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3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1.1</a:t>
              </a:r>
              <a:r>
                <a:rPr lang="ko-KR" altLang="en-US" sz="23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배 </a:t>
              </a:r>
              <a:endParaRPr lang="en-US" altLang="ko-KR" sz="2300" b="1" dirty="0" smtClean="0">
                <a:solidFill>
                  <a:srgbClr val="C717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2000" b="1" dirty="0" smtClean="0">
                  <a:solidFill>
                    <a:srgbClr val="C7170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증가</a:t>
              </a:r>
              <a:endParaRPr lang="ko-KR" altLang="en-US" sz="2000" b="1" dirty="0">
                <a:solidFill>
                  <a:srgbClr val="C717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943330" y="1218443"/>
            <a:ext cx="5106298" cy="1538883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 extrusionH="228600" contourW="12700">
              <a:bevelT w="1270" prst="angle"/>
              <a:bevelB w="38100" h="38100"/>
              <a:extrusionClr>
                <a:srgbClr val="C00000"/>
              </a:extrusionClr>
              <a:contourClr>
                <a:srgbClr val="C00000"/>
              </a:contourClr>
            </a:sp3d>
          </a:bodyPr>
          <a:lstStyle/>
          <a:p>
            <a:pPr algn="ctr" latinLnBrk="0">
              <a:defRPr/>
            </a:pPr>
            <a:r>
              <a:rPr lang="en-US" altLang="ko-KR" sz="10000" spc="-7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손글씨 펜" pitchFamily="66" charset="-127"/>
                <a:ea typeface="나눔손글씨 펜" pitchFamily="66" charset="-127"/>
              </a:rPr>
              <a:t>2,614 </a:t>
            </a:r>
            <a:r>
              <a:rPr lang="ko-KR" altLang="en-US" sz="2600" spc="-70" dirty="0">
                <a:latin typeface="HY견고딕" pitchFamily="18" charset="-127"/>
                <a:ea typeface="HY견고딕" pitchFamily="18" charset="-127"/>
              </a:rPr>
              <a:t>명</a:t>
            </a:r>
          </a:p>
        </p:txBody>
      </p:sp>
      <p:sp>
        <p:nvSpPr>
          <p:cNvPr id="45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8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2688" y="1556792"/>
            <a:ext cx="5097463" cy="33855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spcBef>
                <a:spcPct val="0"/>
              </a:spcBef>
            </a:pPr>
            <a:r>
              <a:rPr lang="ko-KR" altLang="en-US" sz="2200" dirty="0" smtClean="0">
                <a:solidFill>
                  <a:srgbClr val="3379CD"/>
                </a:solidFill>
                <a:latin typeface="Rix밝은고딕 B" pitchFamily="18" charset="-127"/>
                <a:ea typeface="Rix밝은고딕 B" pitchFamily="18" charset="-127"/>
              </a:rPr>
              <a:t>국가경쟁력 지수</a:t>
            </a:r>
            <a:r>
              <a:rPr lang="en-US" altLang="ko-KR" sz="2200" dirty="0" smtClean="0">
                <a:solidFill>
                  <a:srgbClr val="3379CD"/>
                </a:solidFill>
                <a:latin typeface="Rix밝은고딕 B" pitchFamily="18" charset="-127"/>
                <a:ea typeface="Rix밝은고딕 B" pitchFamily="18" charset="-127"/>
              </a:rPr>
              <a:t>(WEF, 2013)</a:t>
            </a:r>
            <a:endParaRPr lang="ko-KR" altLang="en-US" sz="2200" dirty="0" smtClean="0">
              <a:solidFill>
                <a:srgbClr val="3379CD"/>
              </a:solidFill>
              <a:latin typeface="Rix밝은고딕 B" pitchFamily="18" charset="-127"/>
              <a:ea typeface="Rix밝은고딕 B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0" y="777440"/>
            <a:ext cx="8156361" cy="430887"/>
            <a:chOff x="0" y="777440"/>
            <a:chExt cx="8156361" cy="430887"/>
          </a:xfrm>
        </p:grpSpPr>
        <p:pic>
          <p:nvPicPr>
            <p:cNvPr id="13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940980"/>
              <a:ext cx="328613" cy="100013"/>
            </a:xfrm>
            <a:prstGeom prst="rect">
              <a:avLst/>
            </a:prstGeom>
            <a:noFill/>
          </p:spPr>
        </p:pic>
        <p:sp>
          <p:nvSpPr>
            <p:cNvPr id="14" name="제목 1"/>
            <p:cNvSpPr txBox="1">
              <a:spLocks/>
            </p:cNvSpPr>
            <p:nvPr/>
          </p:nvSpPr>
          <p:spPr>
            <a:xfrm>
              <a:off x="383961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>
              <a:lvl1pPr algn="l" defTabSz="914400" rtl="0" eaLnBrk="1" latinLnBrk="1" hangingPunct="1">
                <a:spcBef>
                  <a:spcPct val="0"/>
                </a:spcBef>
                <a:buNone/>
                <a:defRPr lang="ko-KR" altLang="en-US" sz="2400" kern="1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공직사회에 대한 대외적인 평가</a:t>
              </a:r>
              <a:endParaRPr kumimoji="0" lang="ko-KR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092280" y="1772816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단위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순위</a:t>
            </a:r>
            <a:r>
              <a:rPr lang="en-US" altLang="ko-KR" sz="1200" b="1" dirty="0" smtClean="0"/>
              <a:t>)</a:t>
            </a:r>
            <a:endParaRPr lang="ko-KR" alt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22690" y="34848"/>
            <a:ext cx="402354" cy="492443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r" defTabSz="914400" rtl="0" eaLnBrk="1" latinLnBrk="1" hangingPunct="1">
              <a:spcBef>
                <a:spcPct val="0"/>
              </a:spcBef>
              <a:buNone/>
            </a:pPr>
            <a:r>
              <a:rPr lang="en-US" altLang="ko-KR" sz="3200" b="1" kern="1200" dirty="0" smtClean="0">
                <a:solidFill>
                  <a:schemeClr val="bg1"/>
                </a:solidFill>
                <a:effectLst>
                  <a:outerShdw blurRad="63500" algn="ctr" rotWithShape="0">
                    <a:srgbClr val="192847"/>
                  </a:outerShdw>
                </a:effectLst>
                <a:latin typeface="Times New Roman" pitchFamily="18" charset="0"/>
                <a:ea typeface="Rix밝은고딕 M" pitchFamily="18" charset="-127"/>
                <a:cs typeface="Times New Roman" pitchFamily="18" charset="0"/>
              </a:rPr>
              <a:t>Ⅰ</a:t>
            </a:r>
            <a:endParaRPr lang="ko-KR" altLang="en-US" sz="3200" b="1" kern="1200" dirty="0" smtClean="0">
              <a:solidFill>
                <a:schemeClr val="bg1"/>
              </a:solidFill>
              <a:effectLst>
                <a:outerShdw blurRad="63500" algn="ctr" rotWithShape="0">
                  <a:srgbClr val="192847"/>
                </a:outerShdw>
              </a:effectLst>
              <a:latin typeface="Times New Roman" pitchFamily="18" charset="0"/>
              <a:ea typeface="Rix밝은고딕 M" pitchFamily="18" charset="-127"/>
              <a:cs typeface="Times New Roman" pitchFamily="18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99592" y="2060848"/>
            <a:ext cx="7200800" cy="4392488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연결선 16"/>
          <p:cNvCxnSpPr/>
          <p:nvPr/>
        </p:nvCxnSpPr>
        <p:spPr>
          <a:xfrm>
            <a:off x="1187624" y="270892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187624" y="306896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1187624" y="342900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1187624" y="378904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1187624" y="414908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1187624" y="450912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187624" y="486916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1187624" y="522920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1187624" y="5589240"/>
            <a:ext cx="655272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259632" y="2257127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accent1"/>
                </a:solidFill>
                <a:latin typeface="휴먼둥근헤드라인" pitchFamily="18" charset="-127"/>
                <a:ea typeface="휴먼둥근헤드라인" pitchFamily="18" charset="-127"/>
              </a:rPr>
              <a:t>2008</a:t>
            </a:r>
            <a:endParaRPr lang="ko-KR" altLang="en-US" sz="1400" dirty="0">
              <a:solidFill>
                <a:schemeClr val="accent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39752" y="2257127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accent1"/>
                </a:solidFill>
                <a:latin typeface="휴먼둥근헤드라인" pitchFamily="18" charset="-127"/>
                <a:ea typeface="휴먼둥근헤드라인" pitchFamily="18" charset="-127"/>
              </a:rPr>
              <a:t>2009</a:t>
            </a:r>
            <a:endParaRPr lang="ko-KR" altLang="en-US" sz="1400" dirty="0">
              <a:solidFill>
                <a:schemeClr val="accent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391406" y="2257127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accent1"/>
                </a:solidFill>
                <a:latin typeface="휴먼둥근헤드라인" pitchFamily="18" charset="-127"/>
                <a:ea typeface="휴먼둥근헤드라인" pitchFamily="18" charset="-127"/>
              </a:rPr>
              <a:t>2010</a:t>
            </a:r>
            <a:endParaRPr lang="ko-KR" altLang="en-US" sz="1400" dirty="0">
              <a:solidFill>
                <a:schemeClr val="accent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72000" y="2257127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accent1"/>
                </a:solidFill>
                <a:latin typeface="휴먼둥근헤드라인" pitchFamily="18" charset="-127"/>
                <a:ea typeface="휴먼둥근헤드라인" pitchFamily="18" charset="-127"/>
              </a:rPr>
              <a:t>2011</a:t>
            </a:r>
            <a:endParaRPr lang="ko-KR" altLang="en-US" sz="1400" dirty="0">
              <a:solidFill>
                <a:schemeClr val="accent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80112" y="2257127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accent1"/>
                </a:solidFill>
                <a:latin typeface="휴먼둥근헤드라인" pitchFamily="18" charset="-127"/>
                <a:ea typeface="휴먼둥근헤드라인" pitchFamily="18" charset="-127"/>
              </a:rPr>
              <a:t>2012</a:t>
            </a:r>
            <a:endParaRPr lang="ko-KR" altLang="en-US" sz="1400" dirty="0">
              <a:solidFill>
                <a:schemeClr val="accent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660232" y="2257127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accent1"/>
                </a:solidFill>
                <a:latin typeface="휴먼둥근헤드라인" pitchFamily="18" charset="-127"/>
                <a:ea typeface="휴먼둥근헤드라인" pitchFamily="18" charset="-127"/>
              </a:rPr>
              <a:t>2013</a:t>
            </a:r>
            <a:endParaRPr lang="ko-KR" altLang="en-US" sz="1400" dirty="0">
              <a:solidFill>
                <a:schemeClr val="accent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32" name="Picture 1"/>
          <p:cNvPicPr>
            <a:picLocks noChangeAspect="1" noChangeArrowheads="1"/>
          </p:cNvPicPr>
          <p:nvPr/>
        </p:nvPicPr>
        <p:blipFill>
          <a:blip r:embed="rId3" cstate="print"/>
          <a:srcRect l="9091" t="83607" r="8081" b="1639"/>
          <a:stretch>
            <a:fillRect/>
          </a:stretch>
        </p:blipFill>
        <p:spPr bwMode="auto">
          <a:xfrm>
            <a:off x="1547664" y="5733256"/>
            <a:ext cx="5904656" cy="64807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62" name="TextBox 61"/>
          <p:cNvSpPr txBox="1"/>
          <p:nvPr/>
        </p:nvSpPr>
        <p:spPr>
          <a:xfrm>
            <a:off x="6972647" y="2761878"/>
            <a:ext cx="504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73" name="그룹 172"/>
          <p:cNvGrpSpPr/>
          <p:nvPr/>
        </p:nvGrpSpPr>
        <p:grpSpPr>
          <a:xfrm>
            <a:off x="1509564" y="2661295"/>
            <a:ext cx="5808249" cy="570715"/>
            <a:chOff x="1509564" y="2661295"/>
            <a:chExt cx="5808249" cy="570715"/>
          </a:xfrm>
        </p:grpSpPr>
        <p:sp>
          <p:nvSpPr>
            <p:cNvPr id="57" name="TextBox 56"/>
            <p:cNvSpPr txBox="1"/>
            <p:nvPr/>
          </p:nvSpPr>
          <p:spPr>
            <a:xfrm>
              <a:off x="1509564" y="2661295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/>
                <a:t>13</a:t>
              </a:r>
              <a:endParaRPr lang="ko-KR" altLang="en-US" sz="1200" b="1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599209" y="2772911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19</a:t>
              </a:r>
              <a:endParaRPr lang="ko-KR" altLang="en-US" sz="1200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3679329" y="2780928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22</a:t>
              </a:r>
              <a:endParaRPr lang="ko-KR" altLang="en-US" sz="1200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860032" y="2780928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24</a:t>
              </a:r>
              <a:endParaRPr lang="ko-KR" altLang="en-US" sz="1200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5906244" y="2753861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19</a:t>
              </a:r>
              <a:endParaRPr lang="ko-KR" altLang="en-US" sz="1200" b="1" dirty="0"/>
            </a:p>
          </p:txBody>
        </p:sp>
        <p:grpSp>
          <p:nvGrpSpPr>
            <p:cNvPr id="121" name="그룹 120"/>
            <p:cNvGrpSpPr/>
            <p:nvPr/>
          </p:nvGrpSpPr>
          <p:grpSpPr>
            <a:xfrm>
              <a:off x="1619672" y="2915419"/>
              <a:ext cx="5698141" cy="316591"/>
              <a:chOff x="1619672" y="2915419"/>
              <a:chExt cx="5698141" cy="316591"/>
            </a:xfrm>
          </p:grpSpPr>
          <p:cxnSp>
            <p:nvCxnSpPr>
              <p:cNvPr id="39" name="직선 연결선 38"/>
              <p:cNvCxnSpPr/>
              <p:nvPr/>
            </p:nvCxnSpPr>
            <p:spPr>
              <a:xfrm>
                <a:off x="1691680" y="2991619"/>
                <a:ext cx="1152128" cy="72008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직선 연결선 40"/>
              <p:cNvCxnSpPr/>
              <p:nvPr/>
            </p:nvCxnSpPr>
            <p:spPr>
              <a:xfrm>
                <a:off x="2843808" y="3063627"/>
                <a:ext cx="1080120" cy="72008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직선 연결선 42"/>
              <p:cNvCxnSpPr/>
              <p:nvPr/>
            </p:nvCxnSpPr>
            <p:spPr>
              <a:xfrm>
                <a:off x="3923928" y="3135635"/>
                <a:ext cx="1152128" cy="0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직선 연결선 44"/>
              <p:cNvCxnSpPr/>
              <p:nvPr/>
            </p:nvCxnSpPr>
            <p:spPr>
              <a:xfrm flipV="1">
                <a:off x="5076056" y="3063627"/>
                <a:ext cx="1080120" cy="72008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직선 연결선 46"/>
              <p:cNvCxnSpPr/>
              <p:nvPr/>
            </p:nvCxnSpPr>
            <p:spPr>
              <a:xfrm>
                <a:off x="6156176" y="3044577"/>
                <a:ext cx="1071637" cy="96391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순서도: 판단 49"/>
              <p:cNvSpPr/>
              <p:nvPr/>
            </p:nvSpPr>
            <p:spPr>
              <a:xfrm>
                <a:off x="6093693" y="2987427"/>
                <a:ext cx="144000" cy="144000"/>
              </a:xfrm>
              <a:prstGeom prst="flowChartDecisi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순서도: 판단 50"/>
              <p:cNvSpPr/>
              <p:nvPr/>
            </p:nvSpPr>
            <p:spPr>
              <a:xfrm>
                <a:off x="5057006" y="3068960"/>
                <a:ext cx="144000" cy="144000"/>
              </a:xfrm>
              <a:prstGeom prst="flowChartDecisi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순서도: 판단 52"/>
              <p:cNvSpPr/>
              <p:nvPr/>
            </p:nvSpPr>
            <p:spPr>
              <a:xfrm>
                <a:off x="7173813" y="3088010"/>
                <a:ext cx="144000" cy="144000"/>
              </a:xfrm>
              <a:prstGeom prst="flowChartDecisi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4" name="순서도: 판단 53"/>
              <p:cNvSpPr/>
              <p:nvPr/>
            </p:nvSpPr>
            <p:spPr>
              <a:xfrm>
                <a:off x="3842395" y="3068960"/>
                <a:ext cx="144000" cy="144000"/>
              </a:xfrm>
              <a:prstGeom prst="flowChartDecisi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순서도: 판단 54"/>
              <p:cNvSpPr/>
              <p:nvPr/>
            </p:nvSpPr>
            <p:spPr>
              <a:xfrm>
                <a:off x="2771800" y="2996952"/>
                <a:ext cx="144000" cy="144000"/>
              </a:xfrm>
              <a:prstGeom prst="flowChartDecisi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순서도: 판단 55"/>
              <p:cNvSpPr/>
              <p:nvPr/>
            </p:nvSpPr>
            <p:spPr>
              <a:xfrm>
                <a:off x="1619672" y="2915419"/>
                <a:ext cx="144000" cy="144000"/>
              </a:xfrm>
              <a:prstGeom prst="flowChartDecisi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74" name="그룹 173"/>
          <p:cNvGrpSpPr/>
          <p:nvPr/>
        </p:nvGrpSpPr>
        <p:grpSpPr>
          <a:xfrm>
            <a:off x="1505372" y="3121918"/>
            <a:ext cx="5802932" cy="1016129"/>
            <a:chOff x="1505372" y="3121918"/>
            <a:chExt cx="5802932" cy="1016129"/>
          </a:xfrm>
        </p:grpSpPr>
        <p:grpSp>
          <p:nvGrpSpPr>
            <p:cNvPr id="120" name="그룹 119"/>
            <p:cNvGrpSpPr/>
            <p:nvPr/>
          </p:nvGrpSpPr>
          <p:grpSpPr>
            <a:xfrm>
              <a:off x="1619672" y="3121918"/>
              <a:ext cx="5688632" cy="811138"/>
              <a:chOff x="1619672" y="3121918"/>
              <a:chExt cx="5688632" cy="811138"/>
            </a:xfrm>
          </p:grpSpPr>
          <p:sp>
            <p:nvSpPr>
              <p:cNvPr id="74" name="이등변 삼각형 73"/>
              <p:cNvSpPr/>
              <p:nvPr/>
            </p:nvSpPr>
            <p:spPr>
              <a:xfrm>
                <a:off x="1619672" y="3121918"/>
                <a:ext cx="144016" cy="144016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92" name="그룹 91"/>
              <p:cNvGrpSpPr/>
              <p:nvPr/>
            </p:nvGrpSpPr>
            <p:grpSpPr>
              <a:xfrm>
                <a:off x="1691680" y="3212976"/>
                <a:ext cx="5616624" cy="720080"/>
                <a:chOff x="1691680" y="3573016"/>
                <a:chExt cx="5616624" cy="720080"/>
              </a:xfrm>
            </p:grpSpPr>
            <p:grpSp>
              <p:nvGrpSpPr>
                <p:cNvPr id="73" name="그룹 72"/>
                <p:cNvGrpSpPr/>
                <p:nvPr/>
              </p:nvGrpSpPr>
              <p:grpSpPr>
                <a:xfrm>
                  <a:off x="1691680" y="3573016"/>
                  <a:ext cx="5544616" cy="648072"/>
                  <a:chOff x="1691680" y="7821488"/>
                  <a:chExt cx="5544616" cy="648072"/>
                </a:xfrm>
              </p:grpSpPr>
              <p:cxnSp>
                <p:nvCxnSpPr>
                  <p:cNvPr id="64" name="직선 연결선 63"/>
                  <p:cNvCxnSpPr/>
                  <p:nvPr/>
                </p:nvCxnSpPr>
                <p:spPr>
                  <a:xfrm>
                    <a:off x="1691680" y="7821488"/>
                    <a:ext cx="1152128" cy="360040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직선 연결선 65"/>
                  <p:cNvCxnSpPr/>
                  <p:nvPr/>
                </p:nvCxnSpPr>
                <p:spPr>
                  <a:xfrm>
                    <a:off x="2843808" y="8181528"/>
                    <a:ext cx="1080120" cy="14401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직선 연결선 67"/>
                  <p:cNvCxnSpPr/>
                  <p:nvPr/>
                </p:nvCxnSpPr>
                <p:spPr>
                  <a:xfrm>
                    <a:off x="3923928" y="8325544"/>
                    <a:ext cx="1152128" cy="7200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직선 연결선 69"/>
                  <p:cNvCxnSpPr/>
                  <p:nvPr/>
                </p:nvCxnSpPr>
                <p:spPr>
                  <a:xfrm>
                    <a:off x="5076056" y="8397552"/>
                    <a:ext cx="1080120" cy="0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직선 연결선 71"/>
                  <p:cNvCxnSpPr/>
                  <p:nvPr/>
                </p:nvCxnSpPr>
                <p:spPr>
                  <a:xfrm>
                    <a:off x="6156176" y="8397552"/>
                    <a:ext cx="1080120" cy="7200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5" name="이등변 삼각형 74"/>
                <p:cNvSpPr/>
                <p:nvPr/>
              </p:nvSpPr>
              <p:spPr>
                <a:xfrm>
                  <a:off x="2771800" y="3861048"/>
                  <a:ext cx="144016" cy="144016"/>
                </a:xfrm>
                <a:prstGeom prst="triangle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6" name="이등변 삼각형 75"/>
                <p:cNvSpPr/>
                <p:nvPr/>
              </p:nvSpPr>
              <p:spPr>
                <a:xfrm>
                  <a:off x="3861445" y="3995539"/>
                  <a:ext cx="144016" cy="144016"/>
                </a:xfrm>
                <a:prstGeom prst="triangle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7" name="이등변 삼각형 76"/>
                <p:cNvSpPr/>
                <p:nvPr/>
              </p:nvSpPr>
              <p:spPr>
                <a:xfrm>
                  <a:off x="5066531" y="4067547"/>
                  <a:ext cx="144016" cy="144016"/>
                </a:xfrm>
                <a:prstGeom prst="triangle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8" name="이등변 삼각형 77"/>
                <p:cNvSpPr/>
                <p:nvPr/>
              </p:nvSpPr>
              <p:spPr>
                <a:xfrm>
                  <a:off x="6156176" y="4067547"/>
                  <a:ext cx="144016" cy="144016"/>
                </a:xfrm>
                <a:prstGeom prst="triangle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9" name="이등변 삼각형 78"/>
                <p:cNvSpPr/>
                <p:nvPr/>
              </p:nvSpPr>
              <p:spPr>
                <a:xfrm>
                  <a:off x="7164288" y="4149080"/>
                  <a:ext cx="144016" cy="144016"/>
                </a:xfrm>
                <a:prstGeom prst="triangle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sp>
          <p:nvSpPr>
            <p:cNvPr id="156" name="TextBox 155"/>
            <p:cNvSpPr txBox="1"/>
            <p:nvPr/>
          </p:nvSpPr>
          <p:spPr>
            <a:xfrm>
              <a:off x="1505372" y="3214484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/>
                <a:t>27</a:t>
              </a:r>
              <a:endParaRPr lang="ko-KR" altLang="en-US" sz="1200" b="1" dirty="0"/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2555776" y="3645024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46</a:t>
              </a:r>
              <a:endParaRPr lang="ko-KR" altLang="en-US" sz="1200" b="1" dirty="0"/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669804" y="3789040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56</a:t>
              </a:r>
              <a:endParaRPr lang="ko-KR" altLang="en-US" sz="1200" b="1" dirty="0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4860032" y="3861048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58</a:t>
              </a:r>
              <a:endParaRPr lang="ko-KR" altLang="en-US" sz="1200" b="1" dirty="0"/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5983585" y="3861048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58</a:t>
              </a:r>
              <a:endParaRPr lang="ko-KR" altLang="en-US" sz="1200" b="1" dirty="0"/>
            </a:p>
          </p:txBody>
        </p:sp>
      </p:grpSp>
      <p:grpSp>
        <p:nvGrpSpPr>
          <p:cNvPr id="176" name="그룹 175"/>
          <p:cNvGrpSpPr/>
          <p:nvPr/>
        </p:nvGrpSpPr>
        <p:grpSpPr>
          <a:xfrm>
            <a:off x="3635896" y="3212976"/>
            <a:ext cx="3641725" cy="549573"/>
            <a:chOff x="3635896" y="3212976"/>
            <a:chExt cx="3641725" cy="549573"/>
          </a:xfrm>
        </p:grpSpPr>
        <p:grpSp>
          <p:nvGrpSpPr>
            <p:cNvPr id="155" name="그룹 154"/>
            <p:cNvGrpSpPr/>
            <p:nvPr/>
          </p:nvGrpSpPr>
          <p:grpSpPr>
            <a:xfrm>
              <a:off x="3878411" y="3448050"/>
              <a:ext cx="3399210" cy="314499"/>
              <a:chOff x="3878411" y="3448050"/>
              <a:chExt cx="3399210" cy="314499"/>
            </a:xfrm>
          </p:grpSpPr>
          <p:cxnSp>
            <p:nvCxnSpPr>
              <p:cNvPr id="129" name="직선 연결선 128"/>
              <p:cNvCxnSpPr/>
              <p:nvPr/>
            </p:nvCxnSpPr>
            <p:spPr>
              <a:xfrm flipV="1">
                <a:off x="3923928" y="3501008"/>
                <a:ext cx="1080120" cy="72008"/>
              </a:xfrm>
              <a:prstGeom prst="line">
                <a:avLst/>
              </a:prstGeom>
              <a:ln w="1905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131" name="직선 연결선 130"/>
              <p:cNvCxnSpPr/>
              <p:nvPr/>
            </p:nvCxnSpPr>
            <p:spPr>
              <a:xfrm>
                <a:off x="5004048" y="3501008"/>
                <a:ext cx="1152128" cy="72008"/>
              </a:xfrm>
              <a:prstGeom prst="line">
                <a:avLst/>
              </a:prstGeom>
              <a:ln w="1905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133" name="직선 연결선 132"/>
              <p:cNvCxnSpPr/>
              <p:nvPr/>
            </p:nvCxnSpPr>
            <p:spPr>
              <a:xfrm>
                <a:off x="6156176" y="3573016"/>
                <a:ext cx="1080120" cy="144016"/>
              </a:xfrm>
              <a:prstGeom prst="line">
                <a:avLst/>
              </a:prstGeom>
              <a:ln w="1905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grpSp>
            <p:nvGrpSpPr>
              <p:cNvPr id="144" name="그룹 143"/>
              <p:cNvGrpSpPr/>
              <p:nvPr/>
            </p:nvGrpSpPr>
            <p:grpSpPr>
              <a:xfrm>
                <a:off x="3878411" y="3510533"/>
                <a:ext cx="108000" cy="108000"/>
                <a:chOff x="251520" y="4869160"/>
                <a:chExt cx="720080" cy="720080"/>
              </a:xfrm>
            </p:grpSpPr>
            <p:cxnSp>
              <p:nvCxnSpPr>
                <p:cNvPr id="140" name="직선 연결선 139"/>
                <p:cNvCxnSpPr/>
                <p:nvPr/>
              </p:nvCxnSpPr>
              <p:spPr>
                <a:xfrm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직선 연결선 142"/>
                <p:cNvCxnSpPr/>
                <p:nvPr/>
              </p:nvCxnSpPr>
              <p:spPr>
                <a:xfrm flipV="1"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5" name="그룹 144"/>
              <p:cNvGrpSpPr/>
              <p:nvPr/>
            </p:nvGrpSpPr>
            <p:grpSpPr>
              <a:xfrm>
                <a:off x="5076056" y="3448050"/>
                <a:ext cx="108000" cy="108000"/>
                <a:chOff x="251520" y="4869160"/>
                <a:chExt cx="720080" cy="720080"/>
              </a:xfrm>
            </p:grpSpPr>
            <p:cxnSp>
              <p:nvCxnSpPr>
                <p:cNvPr id="146" name="직선 연결선 145"/>
                <p:cNvCxnSpPr/>
                <p:nvPr/>
              </p:nvCxnSpPr>
              <p:spPr>
                <a:xfrm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직선 연결선 146"/>
                <p:cNvCxnSpPr/>
                <p:nvPr/>
              </p:nvCxnSpPr>
              <p:spPr>
                <a:xfrm flipV="1"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8" name="그룹 147"/>
              <p:cNvGrpSpPr/>
              <p:nvPr/>
            </p:nvGrpSpPr>
            <p:grpSpPr>
              <a:xfrm>
                <a:off x="6141318" y="3510533"/>
                <a:ext cx="108000" cy="108000"/>
                <a:chOff x="251520" y="4869160"/>
                <a:chExt cx="720080" cy="720080"/>
              </a:xfrm>
            </p:grpSpPr>
            <p:cxnSp>
              <p:nvCxnSpPr>
                <p:cNvPr id="149" name="직선 연결선 148"/>
                <p:cNvCxnSpPr/>
                <p:nvPr/>
              </p:nvCxnSpPr>
              <p:spPr>
                <a:xfrm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직선 연결선 149"/>
                <p:cNvCxnSpPr/>
                <p:nvPr/>
              </p:nvCxnSpPr>
              <p:spPr>
                <a:xfrm flipV="1"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51" name="그룹 150"/>
              <p:cNvGrpSpPr/>
              <p:nvPr/>
            </p:nvGrpSpPr>
            <p:grpSpPr>
              <a:xfrm>
                <a:off x="7169621" y="3654549"/>
                <a:ext cx="108000" cy="108000"/>
                <a:chOff x="251520" y="4869160"/>
                <a:chExt cx="720080" cy="720080"/>
              </a:xfrm>
            </p:grpSpPr>
            <p:cxnSp>
              <p:nvCxnSpPr>
                <p:cNvPr id="152" name="직선 연결선 151"/>
                <p:cNvCxnSpPr/>
                <p:nvPr/>
              </p:nvCxnSpPr>
              <p:spPr>
                <a:xfrm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직선 연결선 152"/>
                <p:cNvCxnSpPr/>
                <p:nvPr/>
              </p:nvCxnSpPr>
              <p:spPr>
                <a:xfrm flipV="1">
                  <a:off x="251520" y="4869160"/>
                  <a:ext cx="720080" cy="720080"/>
                </a:xfrm>
                <a:prstGeom prst="line">
                  <a:avLst/>
                </a:prstGeom>
              </p:spPr>
              <p:style>
                <a:lnRef idx="1">
                  <a:schemeClr val="accent4"/>
                </a:lnRef>
                <a:fillRef idx="0">
                  <a:schemeClr val="accent4"/>
                </a:fillRef>
                <a:effectRef idx="0">
                  <a:schemeClr val="accent4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60" name="TextBox 159"/>
            <p:cNvSpPr txBox="1"/>
            <p:nvPr/>
          </p:nvSpPr>
          <p:spPr>
            <a:xfrm>
              <a:off x="3635896" y="3284984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51</a:t>
              </a:r>
              <a:endParaRPr lang="ko-KR" altLang="en-US" sz="1200" b="1" dirty="0"/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860032" y="3212976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49</a:t>
              </a:r>
              <a:endParaRPr lang="ko-KR" altLang="en-US" sz="1200" b="1" dirty="0"/>
            </a:p>
          </p:txBody>
        </p:sp>
        <p:sp>
          <p:nvSpPr>
            <p:cNvPr id="165" name="TextBox 164"/>
            <p:cNvSpPr txBox="1"/>
            <p:nvPr/>
          </p:nvSpPr>
          <p:spPr>
            <a:xfrm>
              <a:off x="5940152" y="3257917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50</a:t>
              </a:r>
              <a:endParaRPr lang="ko-KR" altLang="en-US" sz="1200" b="1" dirty="0"/>
            </a:p>
          </p:txBody>
        </p:sp>
      </p:grpSp>
      <p:sp>
        <p:nvSpPr>
          <p:cNvPr id="166" name="TextBox 165"/>
          <p:cNvSpPr txBox="1"/>
          <p:nvPr/>
        </p:nvSpPr>
        <p:spPr>
          <a:xfrm>
            <a:off x="6972647" y="3378478"/>
            <a:ext cx="504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57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6972647" y="3894956"/>
            <a:ext cx="504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6876256" y="4869160"/>
            <a:ext cx="6956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137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75" name="그룹 174"/>
          <p:cNvGrpSpPr/>
          <p:nvPr/>
        </p:nvGrpSpPr>
        <p:grpSpPr>
          <a:xfrm>
            <a:off x="1509564" y="3448050"/>
            <a:ext cx="5772249" cy="1845717"/>
            <a:chOff x="1509564" y="3448050"/>
            <a:chExt cx="5772249" cy="1845717"/>
          </a:xfrm>
        </p:grpSpPr>
        <p:grpSp>
          <p:nvGrpSpPr>
            <p:cNvPr id="158" name="그룹 157"/>
            <p:cNvGrpSpPr/>
            <p:nvPr/>
          </p:nvGrpSpPr>
          <p:grpSpPr>
            <a:xfrm>
              <a:off x="1629197" y="3448050"/>
              <a:ext cx="5652616" cy="1845717"/>
              <a:chOff x="1619672" y="3356992"/>
              <a:chExt cx="5652616" cy="1845717"/>
            </a:xfrm>
          </p:grpSpPr>
          <p:grpSp>
            <p:nvGrpSpPr>
              <p:cNvPr id="90" name="그룹 89"/>
              <p:cNvGrpSpPr/>
              <p:nvPr/>
            </p:nvGrpSpPr>
            <p:grpSpPr>
              <a:xfrm>
                <a:off x="1691680" y="3429000"/>
                <a:ext cx="5544616" cy="1728192"/>
                <a:chOff x="1691680" y="8109520"/>
                <a:chExt cx="5544616" cy="1728192"/>
              </a:xfrm>
            </p:grpSpPr>
            <p:cxnSp>
              <p:nvCxnSpPr>
                <p:cNvPr id="81" name="직선 연결선 80"/>
                <p:cNvCxnSpPr/>
                <p:nvPr/>
              </p:nvCxnSpPr>
              <p:spPr>
                <a:xfrm>
                  <a:off x="1691680" y="8109520"/>
                  <a:ext cx="1152128" cy="1080120"/>
                </a:xfrm>
                <a:prstGeom prst="line">
                  <a:avLst/>
                </a:prstGeom>
                <a:ln w="19050"/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직선 연결선 82"/>
                <p:cNvCxnSpPr/>
                <p:nvPr/>
              </p:nvCxnSpPr>
              <p:spPr>
                <a:xfrm>
                  <a:off x="2843808" y="9189640"/>
                  <a:ext cx="1080120" cy="144016"/>
                </a:xfrm>
                <a:prstGeom prst="line">
                  <a:avLst/>
                </a:prstGeom>
                <a:ln w="19050"/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직선 연결선 84"/>
                <p:cNvCxnSpPr/>
                <p:nvPr/>
              </p:nvCxnSpPr>
              <p:spPr>
                <a:xfrm>
                  <a:off x="3923928" y="9333656"/>
                  <a:ext cx="1152128" cy="360040"/>
                </a:xfrm>
                <a:prstGeom prst="line">
                  <a:avLst/>
                </a:prstGeom>
                <a:ln w="19050"/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직선 연결선 86"/>
                <p:cNvCxnSpPr/>
                <p:nvPr/>
              </p:nvCxnSpPr>
              <p:spPr>
                <a:xfrm>
                  <a:off x="5076056" y="9693696"/>
                  <a:ext cx="1080120" cy="72008"/>
                </a:xfrm>
                <a:prstGeom prst="line">
                  <a:avLst/>
                </a:prstGeom>
                <a:ln w="19050"/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직선 연결선 88"/>
                <p:cNvCxnSpPr/>
                <p:nvPr/>
              </p:nvCxnSpPr>
              <p:spPr>
                <a:xfrm>
                  <a:off x="6156176" y="9765704"/>
                  <a:ext cx="1080120" cy="72008"/>
                </a:xfrm>
                <a:prstGeom prst="line">
                  <a:avLst/>
                </a:prstGeom>
                <a:ln w="19050"/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2" name="직사각형 121"/>
              <p:cNvSpPr/>
              <p:nvPr/>
            </p:nvSpPr>
            <p:spPr>
              <a:xfrm>
                <a:off x="1619672" y="3356992"/>
                <a:ext cx="108000" cy="108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3" name="직사각형 122"/>
              <p:cNvSpPr/>
              <p:nvPr/>
            </p:nvSpPr>
            <p:spPr>
              <a:xfrm>
                <a:off x="2790850" y="4437112"/>
                <a:ext cx="108000" cy="108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4" name="직사각형 123"/>
              <p:cNvSpPr/>
              <p:nvPr/>
            </p:nvSpPr>
            <p:spPr>
              <a:xfrm>
                <a:off x="3870970" y="4600178"/>
                <a:ext cx="108000" cy="108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5" name="직사각형 124"/>
              <p:cNvSpPr/>
              <p:nvPr/>
            </p:nvSpPr>
            <p:spPr>
              <a:xfrm>
                <a:off x="5061198" y="4960218"/>
                <a:ext cx="108000" cy="108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6" name="직사각형 125"/>
              <p:cNvSpPr/>
              <p:nvPr/>
            </p:nvSpPr>
            <p:spPr>
              <a:xfrm>
                <a:off x="6156176" y="5032226"/>
                <a:ext cx="108000" cy="108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7" name="직사각형 126"/>
              <p:cNvSpPr/>
              <p:nvPr/>
            </p:nvSpPr>
            <p:spPr>
              <a:xfrm>
                <a:off x="7164288" y="5094709"/>
                <a:ext cx="108000" cy="108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7" name="TextBox 156"/>
            <p:cNvSpPr txBox="1"/>
            <p:nvPr/>
          </p:nvSpPr>
          <p:spPr>
            <a:xfrm>
              <a:off x="1509564" y="3544441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/>
                <a:t>44</a:t>
              </a:r>
              <a:endParaRPr lang="ko-KR" altLang="en-US" sz="1200" b="1" dirty="0"/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5983585" y="4797152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133</a:t>
              </a:r>
              <a:endParaRPr lang="ko-KR" altLang="en-US" sz="1200" b="1" dirty="0"/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4860032" y="4725144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128</a:t>
              </a:r>
              <a:endParaRPr lang="ko-KR" altLang="en-US" sz="1200" b="1" dirty="0"/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3669804" y="4365104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111</a:t>
              </a:r>
              <a:endParaRPr lang="ko-KR" altLang="en-US" sz="1200" b="1" dirty="0"/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2555776" y="4221088"/>
              <a:ext cx="50405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/>
                <a:t>100</a:t>
              </a:r>
              <a:endParaRPr lang="ko-KR" altLang="en-US" sz="1200" b="1" dirty="0"/>
            </a:p>
          </p:txBody>
        </p:sp>
      </p:grpSp>
      <p:sp>
        <p:nvSpPr>
          <p:cNvPr id="107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166" grpId="0"/>
      <p:bldP spid="167" grpId="0"/>
      <p:bldP spid="1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4"/>
          <p:cNvGrpSpPr/>
          <p:nvPr/>
        </p:nvGrpSpPr>
        <p:grpSpPr>
          <a:xfrm>
            <a:off x="160817" y="1340768"/>
            <a:ext cx="8470245" cy="4375931"/>
            <a:chOff x="160817" y="1127051"/>
            <a:chExt cx="8470245" cy="4087899"/>
          </a:xfrm>
        </p:grpSpPr>
        <p:pic>
          <p:nvPicPr>
            <p:cNvPr id="19" name="Picture 7" descr="I:\01_프레젠테이션\00_프리\201108_01 국민권익위원회\PSD\IMG\#23_그래프.png"/>
            <p:cNvPicPr>
              <a:picLocks noChangeAspect="1" noChangeArrowheads="1"/>
            </p:cNvPicPr>
            <p:nvPr/>
          </p:nvPicPr>
          <p:blipFill>
            <a:blip r:embed="rId2" cstate="print"/>
            <a:srcRect l="8488" t="16434" r="4884" b="26977"/>
            <a:stretch>
              <a:fillRect/>
            </a:stretch>
          </p:blipFill>
          <p:spPr bwMode="auto">
            <a:xfrm>
              <a:off x="704834" y="1127051"/>
              <a:ext cx="7921256" cy="3880884"/>
            </a:xfrm>
            <a:prstGeom prst="rect">
              <a:avLst/>
            </a:prstGeom>
            <a:noFill/>
          </p:spPr>
        </p:pic>
        <p:sp>
          <p:nvSpPr>
            <p:cNvPr id="20" name="직사각형 19"/>
            <p:cNvSpPr/>
            <p:nvPr/>
          </p:nvSpPr>
          <p:spPr>
            <a:xfrm>
              <a:off x="7374308" y="5014895"/>
              <a:ext cx="1256754" cy="200055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algn="r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부패인식지수</a:t>
              </a:r>
              <a:r>
                <a:rPr lang="en-US" altLang="ko-KR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(CPI)</a:t>
              </a:r>
              <a:endParaRPr lang="ko-KR" altLang="en-US" sz="1300" dirty="0"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60817" y="1268760"/>
              <a:ext cx="602729" cy="400110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algn="r" fontAlgn="base" latinLnBrk="0">
                <a:spcBef>
                  <a:spcPct val="0"/>
                </a:spcBef>
              </a:pPr>
              <a:r>
                <a:rPr lang="en-US" altLang="ko-KR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1</a:t>
              </a:r>
              <a:r>
                <a:rPr lang="ko-KR" altLang="en-US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인당</a:t>
              </a:r>
              <a:endParaRPr lang="en-US" altLang="ko-KR" sz="1300" dirty="0" smtClean="0">
                <a:latin typeface="산돌고딕B" pitchFamily="18" charset="-127"/>
                <a:ea typeface="산돌고딕B" pitchFamily="18" charset="-127"/>
                <a:cs typeface="+mj-cs"/>
              </a:endParaRPr>
            </a:p>
            <a:p>
              <a:pPr indent="-260350" algn="r" fontAlgn="base" latinLnBrk="0">
                <a:spcBef>
                  <a:spcPct val="0"/>
                </a:spcBef>
              </a:pPr>
              <a:r>
                <a:rPr lang="ko-KR" altLang="en-US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소득수준</a:t>
              </a:r>
              <a:endParaRPr lang="ko-KR" altLang="en-US" sz="1300" dirty="0"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11560" y="3548710"/>
              <a:ext cx="185948" cy="200055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algn="r" fontAlgn="base" latinLnBrk="0">
                <a:spcBef>
                  <a:spcPct val="0"/>
                </a:spcBef>
              </a:pPr>
              <a:r>
                <a:rPr lang="en-US" altLang="ko-KR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20</a:t>
              </a:r>
              <a:endParaRPr lang="ko-KR" altLang="en-US" sz="1300" dirty="0"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682179" y="4888647"/>
              <a:ext cx="92974" cy="200055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algn="r" fontAlgn="base" latinLnBrk="0">
                <a:spcBef>
                  <a:spcPct val="0"/>
                </a:spcBef>
              </a:pPr>
              <a:r>
                <a:rPr lang="en-US" altLang="ko-KR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0</a:t>
              </a:r>
              <a:endParaRPr lang="ko-KR" altLang="en-US" sz="1300" dirty="0"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5437902" y="5014895"/>
              <a:ext cx="359074" cy="200055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algn="ctr" fontAlgn="base" latinLnBrk="0">
                <a:spcBef>
                  <a:spcPct val="0"/>
                </a:spcBef>
              </a:pPr>
              <a:r>
                <a:rPr lang="en-US" altLang="ko-KR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60</a:t>
              </a:r>
              <a:r>
                <a:rPr lang="ko-KR" altLang="en-US" sz="1300" dirty="0" smtClean="0">
                  <a:latin typeface="산돌고딕B" pitchFamily="18" charset="-127"/>
                  <a:ea typeface="산돌고딕B" pitchFamily="18" charset="-127"/>
                  <a:cs typeface="+mj-cs"/>
                </a:rPr>
                <a:t>점</a:t>
              </a:r>
              <a:endParaRPr lang="ko-KR" altLang="en-US" sz="1300" dirty="0"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</p:grpSp>
      <p:pic>
        <p:nvPicPr>
          <p:cNvPr id="25" name="그림 24" descr="01.png"/>
          <p:cNvPicPr>
            <a:picLocks noChangeAspect="1"/>
          </p:cNvPicPr>
          <p:nvPr/>
        </p:nvPicPr>
        <p:blipFill>
          <a:blip r:embed="rId3" cstate="print">
            <a:lum bright="2000" contrast="-46000"/>
          </a:blip>
          <a:srcRect l="48953" t="26412" r="21619" b="33588"/>
          <a:stretch>
            <a:fillRect/>
          </a:stretch>
        </p:blipFill>
        <p:spPr>
          <a:xfrm>
            <a:off x="4427984" y="2413992"/>
            <a:ext cx="2690948" cy="2743200"/>
          </a:xfrm>
          <a:prstGeom prst="rect">
            <a:avLst/>
          </a:prstGeom>
        </p:spPr>
      </p:pic>
      <p:grpSp>
        <p:nvGrpSpPr>
          <p:cNvPr id="3" name="그룹 85"/>
          <p:cNvGrpSpPr/>
          <p:nvPr/>
        </p:nvGrpSpPr>
        <p:grpSpPr>
          <a:xfrm>
            <a:off x="2009553" y="4350735"/>
            <a:ext cx="847935" cy="393405"/>
            <a:chOff x="2009553" y="3848986"/>
            <a:chExt cx="847935" cy="393405"/>
          </a:xfrm>
        </p:grpSpPr>
        <p:sp>
          <p:nvSpPr>
            <p:cNvPr id="27" name="직사각형 26"/>
            <p:cNvSpPr/>
            <p:nvPr/>
          </p:nvSpPr>
          <p:spPr>
            <a:xfrm>
              <a:off x="2511239" y="3968744"/>
              <a:ext cx="346249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러시아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28" name="그림 27" descr="01.png"/>
            <p:cNvPicPr>
              <a:picLocks noChangeAspect="1"/>
            </p:cNvPicPr>
            <p:nvPr/>
          </p:nvPicPr>
          <p:blipFill>
            <a:blip r:embed="rId4" cstate="print"/>
            <a:srcRect l="21977" t="56124" r="72558" b="38139"/>
            <a:stretch>
              <a:fillRect/>
            </a:stretch>
          </p:blipFill>
          <p:spPr>
            <a:xfrm>
              <a:off x="2009553" y="3848986"/>
              <a:ext cx="499731" cy="393405"/>
            </a:xfrm>
            <a:prstGeom prst="rect">
              <a:avLst/>
            </a:prstGeom>
          </p:spPr>
        </p:pic>
      </p:grpSp>
      <p:grpSp>
        <p:nvGrpSpPr>
          <p:cNvPr id="4" name="그룹 87"/>
          <p:cNvGrpSpPr/>
          <p:nvPr/>
        </p:nvGrpSpPr>
        <p:grpSpPr>
          <a:xfrm>
            <a:off x="3115340" y="4744140"/>
            <a:ext cx="756864" cy="372139"/>
            <a:chOff x="3115340" y="4242391"/>
            <a:chExt cx="756864" cy="372139"/>
          </a:xfrm>
        </p:grpSpPr>
        <p:sp>
          <p:nvSpPr>
            <p:cNvPr id="30" name="직사각형 29"/>
            <p:cNvSpPr/>
            <p:nvPr/>
          </p:nvSpPr>
          <p:spPr>
            <a:xfrm>
              <a:off x="3641372" y="4351516"/>
              <a:ext cx="230832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중국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31" name="그림 30" descr="02.png"/>
            <p:cNvPicPr>
              <a:picLocks noChangeAspect="1"/>
            </p:cNvPicPr>
            <p:nvPr/>
          </p:nvPicPr>
          <p:blipFill>
            <a:blip r:embed="rId5" cstate="print"/>
            <a:srcRect l="34070" t="61860" r="60814" b="32714"/>
            <a:stretch>
              <a:fillRect/>
            </a:stretch>
          </p:blipFill>
          <p:spPr>
            <a:xfrm>
              <a:off x="3115340" y="4242391"/>
              <a:ext cx="467832" cy="372139"/>
            </a:xfrm>
            <a:prstGeom prst="rect">
              <a:avLst/>
            </a:prstGeom>
          </p:spPr>
        </p:pic>
      </p:grpSp>
      <p:grpSp>
        <p:nvGrpSpPr>
          <p:cNvPr id="5" name="그룹 86"/>
          <p:cNvGrpSpPr/>
          <p:nvPr/>
        </p:nvGrpSpPr>
        <p:grpSpPr>
          <a:xfrm>
            <a:off x="2881423" y="5020586"/>
            <a:ext cx="745063" cy="372140"/>
            <a:chOff x="2881423" y="4518837"/>
            <a:chExt cx="745063" cy="372140"/>
          </a:xfrm>
        </p:grpSpPr>
        <p:sp>
          <p:nvSpPr>
            <p:cNvPr id="33" name="직사각형 32"/>
            <p:cNvSpPr/>
            <p:nvPr/>
          </p:nvSpPr>
          <p:spPr>
            <a:xfrm>
              <a:off x="3395654" y="4627963"/>
              <a:ext cx="230832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인도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34" name="그림 33" descr="02.png"/>
            <p:cNvPicPr>
              <a:picLocks noChangeAspect="1"/>
            </p:cNvPicPr>
            <p:nvPr/>
          </p:nvPicPr>
          <p:blipFill>
            <a:blip r:embed="rId6" cstate="print"/>
            <a:srcRect l="31511" t="65891" r="62791" b="28683"/>
            <a:stretch>
              <a:fillRect/>
            </a:stretch>
          </p:blipFill>
          <p:spPr>
            <a:xfrm>
              <a:off x="2881423" y="4518837"/>
              <a:ext cx="520996" cy="372140"/>
            </a:xfrm>
            <a:prstGeom prst="rect">
              <a:avLst/>
            </a:prstGeom>
          </p:spPr>
        </p:pic>
      </p:grpSp>
      <p:grpSp>
        <p:nvGrpSpPr>
          <p:cNvPr id="6" name="그룹 88"/>
          <p:cNvGrpSpPr/>
          <p:nvPr/>
        </p:nvGrpSpPr>
        <p:grpSpPr>
          <a:xfrm>
            <a:off x="3296093" y="4478326"/>
            <a:ext cx="845833" cy="361507"/>
            <a:chOff x="3296093" y="3976577"/>
            <a:chExt cx="845833" cy="361507"/>
          </a:xfrm>
        </p:grpSpPr>
        <p:sp>
          <p:nvSpPr>
            <p:cNvPr id="36" name="직사각형 35"/>
            <p:cNvSpPr/>
            <p:nvPr/>
          </p:nvSpPr>
          <p:spPr>
            <a:xfrm>
              <a:off x="3795677" y="4080386"/>
              <a:ext cx="346249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브라질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37" name="그림 36" descr="03.png"/>
            <p:cNvPicPr>
              <a:picLocks noChangeAspect="1"/>
            </p:cNvPicPr>
            <p:nvPr/>
          </p:nvPicPr>
          <p:blipFill>
            <a:blip r:embed="rId7" cstate="print"/>
            <a:srcRect l="36047" t="57984" r="58953" b="36745"/>
            <a:stretch>
              <a:fillRect/>
            </a:stretch>
          </p:blipFill>
          <p:spPr>
            <a:xfrm>
              <a:off x="3296093" y="3976577"/>
              <a:ext cx="457200" cy="361507"/>
            </a:xfrm>
            <a:prstGeom prst="rect">
              <a:avLst/>
            </a:prstGeom>
          </p:spPr>
        </p:pic>
      </p:grpSp>
      <p:grpSp>
        <p:nvGrpSpPr>
          <p:cNvPr id="7" name="그룹 89"/>
          <p:cNvGrpSpPr/>
          <p:nvPr/>
        </p:nvGrpSpPr>
        <p:grpSpPr>
          <a:xfrm>
            <a:off x="3719506" y="4084921"/>
            <a:ext cx="671741" cy="341128"/>
            <a:chOff x="3719506" y="3583172"/>
            <a:chExt cx="671741" cy="341128"/>
          </a:xfrm>
        </p:grpSpPr>
        <p:sp>
          <p:nvSpPr>
            <p:cNvPr id="39" name="직사각형 38"/>
            <p:cNvSpPr/>
            <p:nvPr/>
          </p:nvSpPr>
          <p:spPr>
            <a:xfrm>
              <a:off x="3719506" y="3676792"/>
              <a:ext cx="230832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체코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40" name="그림 39" descr="01.png"/>
            <p:cNvPicPr>
              <a:picLocks noChangeAspect="1"/>
            </p:cNvPicPr>
            <p:nvPr/>
          </p:nvPicPr>
          <p:blipFill>
            <a:blip r:embed="rId4" cstate="print"/>
            <a:srcRect l="43489" t="52248" r="51976" b="42778"/>
            <a:stretch>
              <a:fillRect/>
            </a:stretch>
          </p:blipFill>
          <p:spPr>
            <a:xfrm>
              <a:off x="3976577" y="3583172"/>
              <a:ext cx="414670" cy="341128"/>
            </a:xfrm>
            <a:prstGeom prst="rect">
              <a:avLst/>
            </a:prstGeom>
          </p:spPr>
        </p:pic>
      </p:grpSp>
      <p:grpSp>
        <p:nvGrpSpPr>
          <p:cNvPr id="8" name="그룹 97"/>
          <p:cNvGrpSpPr/>
          <p:nvPr/>
        </p:nvGrpSpPr>
        <p:grpSpPr>
          <a:xfrm>
            <a:off x="5640534" y="2234856"/>
            <a:ext cx="467832" cy="501984"/>
            <a:chOff x="5640534" y="1733107"/>
            <a:chExt cx="467832" cy="501984"/>
          </a:xfrm>
        </p:grpSpPr>
        <p:sp>
          <p:nvSpPr>
            <p:cNvPr id="42" name="직사각형 41"/>
            <p:cNvSpPr/>
            <p:nvPr/>
          </p:nvSpPr>
          <p:spPr>
            <a:xfrm>
              <a:off x="5701326" y="2081203"/>
              <a:ext cx="346249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프랑스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43" name="그림 42" descr="01.png"/>
            <p:cNvPicPr>
              <a:picLocks noChangeAspect="1"/>
            </p:cNvPicPr>
            <p:nvPr/>
          </p:nvPicPr>
          <p:blipFill>
            <a:blip r:embed="rId4" cstate="print"/>
            <a:srcRect l="61628" t="25272" r="33256" b="69302"/>
            <a:stretch>
              <a:fillRect/>
            </a:stretch>
          </p:blipFill>
          <p:spPr>
            <a:xfrm>
              <a:off x="5640534" y="1733107"/>
              <a:ext cx="467832" cy="372140"/>
            </a:xfrm>
            <a:prstGeom prst="rect">
              <a:avLst/>
            </a:prstGeom>
          </p:spPr>
        </p:pic>
      </p:grpSp>
      <p:grpSp>
        <p:nvGrpSpPr>
          <p:cNvPr id="9" name="그룹 98"/>
          <p:cNvGrpSpPr/>
          <p:nvPr/>
        </p:nvGrpSpPr>
        <p:grpSpPr>
          <a:xfrm>
            <a:off x="6422065" y="2818849"/>
            <a:ext cx="446568" cy="538143"/>
            <a:chOff x="6422065" y="2222205"/>
            <a:chExt cx="446568" cy="538143"/>
          </a:xfrm>
        </p:grpSpPr>
        <p:sp>
          <p:nvSpPr>
            <p:cNvPr id="48" name="직사각형 47"/>
            <p:cNvSpPr/>
            <p:nvPr/>
          </p:nvSpPr>
          <p:spPr>
            <a:xfrm>
              <a:off x="6529933" y="2606460"/>
              <a:ext cx="230832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일본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49" name="그림 48" descr="01.png"/>
            <p:cNvPicPr>
              <a:picLocks noChangeAspect="1"/>
            </p:cNvPicPr>
            <p:nvPr/>
          </p:nvPicPr>
          <p:blipFill>
            <a:blip r:embed="rId4" cstate="print"/>
            <a:srcRect l="70233" t="32404" r="24883" b="62014"/>
            <a:stretch>
              <a:fillRect/>
            </a:stretch>
          </p:blipFill>
          <p:spPr>
            <a:xfrm>
              <a:off x="6422065" y="2222205"/>
              <a:ext cx="446568" cy="382772"/>
            </a:xfrm>
            <a:prstGeom prst="rect">
              <a:avLst/>
            </a:prstGeom>
          </p:spPr>
        </p:pic>
      </p:grpSp>
      <p:grpSp>
        <p:nvGrpSpPr>
          <p:cNvPr id="10" name="그룹 96"/>
          <p:cNvGrpSpPr/>
          <p:nvPr/>
        </p:nvGrpSpPr>
        <p:grpSpPr>
          <a:xfrm>
            <a:off x="6134986" y="2000940"/>
            <a:ext cx="489098" cy="493011"/>
            <a:chOff x="6134986" y="1499191"/>
            <a:chExt cx="489098" cy="493011"/>
          </a:xfrm>
        </p:grpSpPr>
        <p:sp>
          <p:nvSpPr>
            <p:cNvPr id="45" name="직사각형 44"/>
            <p:cNvSpPr/>
            <p:nvPr/>
          </p:nvSpPr>
          <p:spPr>
            <a:xfrm>
              <a:off x="6264119" y="1838314"/>
              <a:ext cx="230832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미국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46" name="그림 45" descr="01.png"/>
            <p:cNvPicPr>
              <a:picLocks noChangeAspect="1"/>
            </p:cNvPicPr>
            <p:nvPr/>
          </p:nvPicPr>
          <p:blipFill>
            <a:blip r:embed="rId4" cstate="print"/>
            <a:srcRect l="67093" t="21861" r="27558" b="73333"/>
            <a:stretch>
              <a:fillRect/>
            </a:stretch>
          </p:blipFill>
          <p:spPr>
            <a:xfrm>
              <a:off x="6134986" y="1499191"/>
              <a:ext cx="489098" cy="329609"/>
            </a:xfrm>
            <a:prstGeom prst="rect">
              <a:avLst/>
            </a:prstGeom>
          </p:spPr>
        </p:pic>
      </p:grpSp>
      <p:grpSp>
        <p:nvGrpSpPr>
          <p:cNvPr id="11" name="그룹 94"/>
          <p:cNvGrpSpPr/>
          <p:nvPr/>
        </p:nvGrpSpPr>
        <p:grpSpPr>
          <a:xfrm>
            <a:off x="7310615" y="1852084"/>
            <a:ext cx="478465" cy="498991"/>
            <a:chOff x="7310615" y="1350335"/>
            <a:chExt cx="478465" cy="498991"/>
          </a:xfrm>
        </p:grpSpPr>
        <p:sp>
          <p:nvSpPr>
            <p:cNvPr id="51" name="직사각형 50"/>
            <p:cNvSpPr/>
            <p:nvPr/>
          </p:nvSpPr>
          <p:spPr>
            <a:xfrm>
              <a:off x="7319015" y="1695438"/>
              <a:ext cx="461665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네덜란드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52" name="그림 51" descr="01.png"/>
            <p:cNvPicPr>
              <a:picLocks noChangeAspect="1"/>
            </p:cNvPicPr>
            <p:nvPr/>
          </p:nvPicPr>
          <p:blipFill>
            <a:blip r:embed="rId4" cstate="print"/>
            <a:srcRect l="79768" t="19690" r="15000" b="75038"/>
            <a:stretch>
              <a:fillRect/>
            </a:stretch>
          </p:blipFill>
          <p:spPr>
            <a:xfrm>
              <a:off x="7310615" y="1350335"/>
              <a:ext cx="478465" cy="361507"/>
            </a:xfrm>
            <a:prstGeom prst="rect">
              <a:avLst/>
            </a:prstGeom>
          </p:spPr>
        </p:pic>
      </p:grpSp>
      <p:grpSp>
        <p:nvGrpSpPr>
          <p:cNvPr id="12" name="그룹 95"/>
          <p:cNvGrpSpPr/>
          <p:nvPr/>
        </p:nvGrpSpPr>
        <p:grpSpPr>
          <a:xfrm>
            <a:off x="6815473" y="2543207"/>
            <a:ext cx="499730" cy="481716"/>
            <a:chOff x="6741042" y="1881963"/>
            <a:chExt cx="499730" cy="481716"/>
          </a:xfrm>
        </p:grpSpPr>
        <p:sp>
          <p:nvSpPr>
            <p:cNvPr id="54" name="직사각형 53"/>
            <p:cNvSpPr/>
            <p:nvPr/>
          </p:nvSpPr>
          <p:spPr>
            <a:xfrm>
              <a:off x="6875491" y="2209791"/>
              <a:ext cx="230832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독일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55" name="그림 54" descr="01.png"/>
            <p:cNvPicPr>
              <a:picLocks noChangeAspect="1"/>
            </p:cNvPicPr>
            <p:nvPr/>
          </p:nvPicPr>
          <p:blipFill>
            <a:blip r:embed="rId4" cstate="print"/>
            <a:srcRect l="73721" t="27442" r="20814" b="67752"/>
            <a:stretch>
              <a:fillRect/>
            </a:stretch>
          </p:blipFill>
          <p:spPr>
            <a:xfrm>
              <a:off x="6741042" y="1881963"/>
              <a:ext cx="499730" cy="329609"/>
            </a:xfrm>
            <a:prstGeom prst="rect">
              <a:avLst/>
            </a:prstGeom>
          </p:spPr>
        </p:pic>
      </p:grpSp>
      <p:grpSp>
        <p:nvGrpSpPr>
          <p:cNvPr id="13" name="그룹 93"/>
          <p:cNvGrpSpPr/>
          <p:nvPr/>
        </p:nvGrpSpPr>
        <p:grpSpPr>
          <a:xfrm>
            <a:off x="7793665" y="2043470"/>
            <a:ext cx="534995" cy="531444"/>
            <a:chOff x="7793665" y="1541721"/>
            <a:chExt cx="534995" cy="531444"/>
          </a:xfrm>
        </p:grpSpPr>
        <p:sp>
          <p:nvSpPr>
            <p:cNvPr id="57" name="직사각형 56"/>
            <p:cNvSpPr/>
            <p:nvPr/>
          </p:nvSpPr>
          <p:spPr>
            <a:xfrm>
              <a:off x="7888038" y="1919277"/>
              <a:ext cx="346249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핀란드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58" name="그림 57" descr="01.png"/>
            <p:cNvPicPr>
              <a:picLocks noChangeAspect="1"/>
            </p:cNvPicPr>
            <p:nvPr/>
          </p:nvPicPr>
          <p:blipFill>
            <a:blip r:embed="rId4" cstate="print"/>
            <a:srcRect l="85233" t="22481" r="8917" b="71472"/>
            <a:stretch>
              <a:fillRect/>
            </a:stretch>
          </p:blipFill>
          <p:spPr>
            <a:xfrm>
              <a:off x="7793665" y="1541721"/>
              <a:ext cx="534995" cy="414670"/>
            </a:xfrm>
            <a:prstGeom prst="rect">
              <a:avLst/>
            </a:prstGeom>
          </p:spPr>
        </p:pic>
      </p:grpSp>
      <p:pic>
        <p:nvPicPr>
          <p:cNvPr id="59" name="그림 58" descr="02.png"/>
          <p:cNvPicPr>
            <a:picLocks noChangeAspect="1"/>
          </p:cNvPicPr>
          <p:nvPr/>
        </p:nvPicPr>
        <p:blipFill>
          <a:blip r:embed="rId8" cstate="print"/>
          <a:srcRect l="11395" t="48992" r="7093" b="47752"/>
          <a:stretch>
            <a:fillRect/>
          </a:stretch>
        </p:blipFill>
        <p:spPr>
          <a:xfrm>
            <a:off x="1041991" y="3925435"/>
            <a:ext cx="7453423" cy="223284"/>
          </a:xfrm>
          <a:prstGeom prst="rect">
            <a:avLst/>
          </a:prstGeom>
        </p:spPr>
      </p:pic>
      <p:pic>
        <p:nvPicPr>
          <p:cNvPr id="66" name="그림 65" descr="01.png"/>
          <p:cNvPicPr>
            <a:picLocks noChangeAspect="1"/>
          </p:cNvPicPr>
          <p:nvPr/>
        </p:nvPicPr>
        <p:blipFill>
          <a:blip r:embed="rId9" cstate="print"/>
          <a:srcRect l="50698" t="36124" r="29535" b="39535"/>
          <a:stretch>
            <a:fillRect/>
          </a:stretch>
        </p:blipFill>
        <p:spPr>
          <a:xfrm>
            <a:off x="5148064" y="2564904"/>
            <a:ext cx="1807535" cy="1669312"/>
          </a:xfrm>
          <a:prstGeom prst="rect">
            <a:avLst/>
          </a:prstGeom>
        </p:spPr>
      </p:pic>
      <p:grpSp>
        <p:nvGrpSpPr>
          <p:cNvPr id="14" name="그룹 90"/>
          <p:cNvGrpSpPr/>
          <p:nvPr/>
        </p:nvGrpSpPr>
        <p:grpSpPr>
          <a:xfrm>
            <a:off x="5082363" y="3617089"/>
            <a:ext cx="929030" cy="361507"/>
            <a:chOff x="5082363" y="3115340"/>
            <a:chExt cx="929030" cy="361507"/>
          </a:xfrm>
        </p:grpSpPr>
        <p:sp>
          <p:nvSpPr>
            <p:cNvPr id="68" name="직사각형 67"/>
            <p:cNvSpPr/>
            <p:nvPr/>
          </p:nvSpPr>
          <p:spPr>
            <a:xfrm>
              <a:off x="5549728" y="3219149"/>
              <a:ext cx="461665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포르투칼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69" name="그림 68" descr="01.png"/>
            <p:cNvPicPr>
              <a:picLocks noChangeAspect="1"/>
            </p:cNvPicPr>
            <p:nvPr/>
          </p:nvPicPr>
          <p:blipFill>
            <a:blip r:embed="rId4" cstate="print"/>
            <a:srcRect l="55581" t="45427" r="39535" b="49302"/>
            <a:stretch>
              <a:fillRect/>
            </a:stretch>
          </p:blipFill>
          <p:spPr>
            <a:xfrm>
              <a:off x="5082363" y="3115340"/>
              <a:ext cx="446567" cy="361507"/>
            </a:xfrm>
            <a:prstGeom prst="rect">
              <a:avLst/>
            </a:prstGeom>
          </p:spPr>
        </p:pic>
      </p:grpSp>
      <p:grpSp>
        <p:nvGrpSpPr>
          <p:cNvPr id="15" name="그룹 92"/>
          <p:cNvGrpSpPr/>
          <p:nvPr/>
        </p:nvGrpSpPr>
        <p:grpSpPr>
          <a:xfrm>
            <a:off x="7166344" y="2904707"/>
            <a:ext cx="478465" cy="508413"/>
            <a:chOff x="7166344" y="2402958"/>
            <a:chExt cx="478465" cy="508413"/>
          </a:xfrm>
        </p:grpSpPr>
        <p:sp>
          <p:nvSpPr>
            <p:cNvPr id="71" name="직사각형 70"/>
            <p:cNvSpPr/>
            <p:nvPr/>
          </p:nvSpPr>
          <p:spPr>
            <a:xfrm>
              <a:off x="7290160" y="2757483"/>
              <a:ext cx="230832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홍콩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72" name="그림 71" descr="01.png"/>
            <p:cNvPicPr>
              <a:picLocks noChangeAspect="1"/>
            </p:cNvPicPr>
            <p:nvPr/>
          </p:nvPicPr>
          <p:blipFill>
            <a:blip r:embed="rId4" cstate="print"/>
            <a:srcRect l="78372" t="35040" r="16395" b="59534"/>
            <a:stretch>
              <a:fillRect/>
            </a:stretch>
          </p:blipFill>
          <p:spPr>
            <a:xfrm>
              <a:off x="7166344" y="2402958"/>
              <a:ext cx="478465" cy="372140"/>
            </a:xfrm>
            <a:prstGeom prst="rect">
              <a:avLst/>
            </a:prstGeom>
          </p:spPr>
        </p:pic>
      </p:grpSp>
      <p:grpSp>
        <p:nvGrpSpPr>
          <p:cNvPr id="16" name="그룹 91"/>
          <p:cNvGrpSpPr/>
          <p:nvPr/>
        </p:nvGrpSpPr>
        <p:grpSpPr>
          <a:xfrm>
            <a:off x="8008620" y="3176369"/>
            <a:ext cx="486794" cy="503453"/>
            <a:chOff x="8008620" y="2674620"/>
            <a:chExt cx="486794" cy="503453"/>
          </a:xfrm>
        </p:grpSpPr>
        <p:sp>
          <p:nvSpPr>
            <p:cNvPr id="74" name="직사각형 73"/>
            <p:cNvSpPr/>
            <p:nvPr/>
          </p:nvSpPr>
          <p:spPr>
            <a:xfrm>
              <a:off x="8021185" y="3024185"/>
              <a:ext cx="461665" cy="153888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000" dirty="0" smtClean="0">
                  <a:solidFill>
                    <a:srgbClr val="376092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뉴질랜드</a:t>
              </a:r>
              <a:endParaRPr lang="ko-KR" altLang="en-US" sz="1000" dirty="0">
                <a:solidFill>
                  <a:srgbClr val="376092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75" name="그림 74" descr="01.png"/>
            <p:cNvPicPr>
              <a:picLocks noChangeAspect="1"/>
            </p:cNvPicPr>
            <p:nvPr/>
          </p:nvPicPr>
          <p:blipFill>
            <a:blip r:embed="rId4" cstate="print"/>
            <a:srcRect l="87583" t="39001" r="7093" b="56433"/>
            <a:stretch>
              <a:fillRect/>
            </a:stretch>
          </p:blipFill>
          <p:spPr>
            <a:xfrm>
              <a:off x="8008620" y="2674620"/>
              <a:ext cx="486794" cy="313129"/>
            </a:xfrm>
            <a:prstGeom prst="rect">
              <a:avLst/>
            </a:prstGeom>
          </p:spPr>
        </p:pic>
      </p:grpSp>
      <p:grpSp>
        <p:nvGrpSpPr>
          <p:cNvPr id="17" name="그룹 84"/>
          <p:cNvGrpSpPr/>
          <p:nvPr/>
        </p:nvGrpSpPr>
        <p:grpSpPr>
          <a:xfrm>
            <a:off x="382520" y="5734989"/>
            <a:ext cx="8953292" cy="1109616"/>
            <a:chOff x="323528" y="1628800"/>
            <a:chExt cx="8953292" cy="908819"/>
          </a:xfrm>
        </p:grpSpPr>
        <p:pic>
          <p:nvPicPr>
            <p:cNvPr id="86" name="Picture 3" descr="I:\01_프레젠테이션\00_프리\201108_01 국민권익위원회\PSD\IMG\#21_바01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23528" y="1628800"/>
              <a:ext cx="8820472" cy="908819"/>
            </a:xfrm>
            <a:prstGeom prst="rect">
              <a:avLst/>
            </a:prstGeom>
            <a:noFill/>
          </p:spPr>
        </p:pic>
        <p:sp>
          <p:nvSpPr>
            <p:cNvPr id="87" name="TextBox 86"/>
            <p:cNvSpPr txBox="1"/>
            <p:nvPr/>
          </p:nvSpPr>
          <p:spPr>
            <a:xfrm>
              <a:off x="610194" y="1769210"/>
              <a:ext cx="8666626" cy="252081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latinLnBrk="0">
                <a:spcBef>
                  <a:spcPct val="0"/>
                </a:spcBef>
              </a:pP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부패인식지수 </a:t>
              </a:r>
              <a:r>
                <a:rPr lang="en-US" altLang="ko-KR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70</a:t>
              </a:r>
              <a:r>
                <a:rPr lang="ko-KR" altLang="en-US" sz="20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점대</a:t>
              </a: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 진입</a:t>
              </a:r>
              <a:r>
                <a:rPr lang="en-US" altLang="ko-KR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(OECD </a:t>
              </a:r>
              <a:r>
                <a:rPr lang="ko-KR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평균</a:t>
              </a:r>
              <a:r>
                <a:rPr lang="en-US" altLang="ko-KR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) </a:t>
              </a:r>
              <a:r>
                <a:rPr lang="en-US" altLang="ko-KR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: </a:t>
              </a: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연간경제성장률 </a:t>
              </a:r>
              <a:r>
                <a:rPr lang="en-US" altLang="ko-KR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1.4%p </a:t>
              </a: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추가상승</a:t>
              </a:r>
              <a:r>
                <a:rPr lang="en-US" altLang="ko-KR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(KDI)</a:t>
              </a:r>
              <a:endPara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610194" y="2105715"/>
              <a:ext cx="8666626" cy="252081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latinLnBrk="0">
                <a:spcBef>
                  <a:spcPct val="0"/>
                </a:spcBef>
              </a:pP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부패인식지수</a:t>
              </a: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lang="en-US" altLang="ko-KR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10</a:t>
              </a: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점 상승 효과 </a:t>
              </a:r>
              <a:r>
                <a:rPr lang="en-US" altLang="ko-KR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: </a:t>
              </a: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기업대상 </a:t>
              </a:r>
              <a:r>
                <a:rPr lang="en-US" altLang="ko-KR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7.5%p </a:t>
              </a:r>
              <a:r>
                <a:rPr lang="ko-KR" alt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세율인하 효과</a:t>
              </a:r>
              <a:r>
                <a:rPr lang="en-US" altLang="ko-KR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(</a:t>
              </a:r>
              <a:r>
                <a:rPr lang="ko-KR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하버드경영대학원</a:t>
              </a:r>
              <a:r>
                <a:rPr lang="en-US" altLang="ko-KR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)</a:t>
              </a:r>
              <a:endPara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</p:grpSp>
      <p:grpSp>
        <p:nvGrpSpPr>
          <p:cNvPr id="18" name="그룹 103"/>
          <p:cNvGrpSpPr/>
          <p:nvPr/>
        </p:nvGrpSpPr>
        <p:grpSpPr>
          <a:xfrm>
            <a:off x="4067944" y="2924944"/>
            <a:ext cx="1913861" cy="1096182"/>
            <a:chOff x="3891516" y="2296633"/>
            <a:chExt cx="1913861" cy="1222744"/>
          </a:xfrm>
        </p:grpSpPr>
        <p:pic>
          <p:nvPicPr>
            <p:cNvPr id="64" name="그림 63" descr="01.png"/>
            <p:cNvPicPr>
              <a:picLocks noChangeAspect="1"/>
            </p:cNvPicPr>
            <p:nvPr/>
          </p:nvPicPr>
          <p:blipFill>
            <a:blip r:embed="rId11" cstate="print"/>
            <a:srcRect l="42558" t="33488" r="36512" b="48682"/>
            <a:stretch>
              <a:fillRect/>
            </a:stretch>
          </p:blipFill>
          <p:spPr>
            <a:xfrm>
              <a:off x="3891516" y="2296633"/>
              <a:ext cx="1913861" cy="1222744"/>
            </a:xfrm>
            <a:prstGeom prst="rect">
              <a:avLst/>
            </a:prstGeom>
          </p:spPr>
        </p:pic>
        <p:sp>
          <p:nvSpPr>
            <p:cNvPr id="65" name="제목 1"/>
            <p:cNvSpPr txBox="1">
              <a:spLocks/>
            </p:cNvSpPr>
            <p:nvPr/>
          </p:nvSpPr>
          <p:spPr>
            <a:xfrm>
              <a:off x="4135732" y="2513932"/>
              <a:ext cx="1528982" cy="246221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10</a:t>
              </a:r>
              <a:r>
                <a:rPr kumimoji="0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년간 제자리</a:t>
              </a: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</p:grpSp>
      <p:grpSp>
        <p:nvGrpSpPr>
          <p:cNvPr id="26" name="그룹 99"/>
          <p:cNvGrpSpPr/>
          <p:nvPr/>
        </p:nvGrpSpPr>
        <p:grpSpPr>
          <a:xfrm>
            <a:off x="4716016" y="3861048"/>
            <a:ext cx="893806" cy="837681"/>
            <a:chOff x="4678326" y="3434316"/>
            <a:chExt cx="893806" cy="837681"/>
          </a:xfrm>
        </p:grpSpPr>
        <p:sp>
          <p:nvSpPr>
            <p:cNvPr id="61" name="직사각형 60"/>
            <p:cNvSpPr/>
            <p:nvPr/>
          </p:nvSpPr>
          <p:spPr>
            <a:xfrm>
              <a:off x="4823865" y="4071942"/>
              <a:ext cx="602729" cy="200055"/>
            </a:xfrm>
            <a:prstGeom prst="rect">
              <a:avLst/>
            </a:prstGeom>
          </p:spPr>
          <p:txBody>
            <a:bodyPr vert="horz"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/>
                <a:contourClr>
                  <a:schemeClr val="bg1"/>
                </a:contourClr>
              </a:sp3d>
            </a:bodyPr>
            <a:lstStyle/>
            <a:p>
              <a:pPr indent="-260350" algn="ctr" fontAlgn="base" latinLnBrk="0">
                <a:spcBef>
                  <a:spcPct val="0"/>
                </a:spcBef>
                <a:spcAft>
                  <a:spcPts val="600"/>
                </a:spcAft>
              </a:pPr>
              <a:r>
                <a:rPr lang="ko-KR" altLang="en-US" sz="1300" dirty="0" smtClean="0">
                  <a:solidFill>
                    <a:srgbClr val="C00000"/>
                  </a:solidFill>
                  <a:latin typeface="산돌고딕B" pitchFamily="18" charset="-127"/>
                  <a:ea typeface="산돌고딕B" pitchFamily="18" charset="-127"/>
                  <a:cs typeface="+mj-cs"/>
                </a:rPr>
                <a:t>대한민국</a:t>
              </a:r>
              <a:endParaRPr lang="ko-KR" altLang="en-US" sz="1300" dirty="0">
                <a:solidFill>
                  <a:srgbClr val="C00000"/>
                </a:solidFill>
                <a:latin typeface="산돌고딕B" pitchFamily="18" charset="-127"/>
                <a:ea typeface="산돌고딕B" pitchFamily="18" charset="-127"/>
                <a:cs typeface="+mj-cs"/>
              </a:endParaRPr>
            </a:p>
          </p:txBody>
        </p:sp>
        <p:pic>
          <p:nvPicPr>
            <p:cNvPr id="62" name="그림 61" descr="01.png"/>
            <p:cNvPicPr>
              <a:picLocks noChangeAspect="1"/>
            </p:cNvPicPr>
            <p:nvPr/>
          </p:nvPicPr>
          <p:blipFill>
            <a:blip r:embed="rId12" cstate="print"/>
            <a:srcRect l="51163" t="50078" r="39062" b="40625"/>
            <a:stretch>
              <a:fillRect/>
            </a:stretch>
          </p:blipFill>
          <p:spPr>
            <a:xfrm>
              <a:off x="4678326" y="3434316"/>
              <a:ext cx="893806" cy="637626"/>
            </a:xfrm>
            <a:prstGeom prst="rect">
              <a:avLst/>
            </a:prstGeom>
          </p:spPr>
        </p:pic>
      </p:grpSp>
      <p:grpSp>
        <p:nvGrpSpPr>
          <p:cNvPr id="29" name="그룹 66"/>
          <p:cNvGrpSpPr/>
          <p:nvPr/>
        </p:nvGrpSpPr>
        <p:grpSpPr>
          <a:xfrm>
            <a:off x="0" y="777440"/>
            <a:ext cx="8156361" cy="430887"/>
            <a:chOff x="0" y="777440"/>
            <a:chExt cx="8156361" cy="430887"/>
          </a:xfrm>
        </p:grpSpPr>
        <p:pic>
          <p:nvPicPr>
            <p:cNvPr id="70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0" y="940980"/>
              <a:ext cx="328613" cy="100013"/>
            </a:xfrm>
            <a:prstGeom prst="rect">
              <a:avLst/>
            </a:prstGeom>
            <a:noFill/>
          </p:spPr>
        </p:pic>
        <p:sp>
          <p:nvSpPr>
            <p:cNvPr id="73" name="제목 1"/>
            <p:cNvSpPr txBox="1">
              <a:spLocks/>
            </p:cNvSpPr>
            <p:nvPr/>
          </p:nvSpPr>
          <p:spPr>
            <a:xfrm>
              <a:off x="383961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>
              <a:lvl1pPr algn="l" defTabSz="914400" rtl="0" eaLnBrk="1" latinLnBrk="1" hangingPunct="1">
                <a:spcBef>
                  <a:spcPct val="0"/>
                </a:spcBef>
                <a:buNone/>
                <a:defRPr lang="ko-KR" altLang="en-US" sz="2400" kern="1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Rix밝은고딕 B" pitchFamily="18" charset="-127"/>
                  <a:ea typeface="Rix밝은고딕 B" pitchFamily="18" charset="-127"/>
                </a:rPr>
                <a:t>청렴과 국가경쟁력</a:t>
              </a:r>
              <a:endParaRPr kumimoji="0" lang="ko-KR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sp>
        <p:nvSpPr>
          <p:cNvPr id="76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690" y="34848"/>
            <a:ext cx="402354" cy="492443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r" defTabSz="914400" rtl="0" eaLnBrk="1" latinLnBrk="1" hangingPunct="1">
              <a:spcBef>
                <a:spcPct val="0"/>
              </a:spcBef>
              <a:buNone/>
            </a:pPr>
            <a:r>
              <a:rPr lang="en-US" altLang="ko-KR" sz="3200" b="1" kern="1200" dirty="0" smtClean="0">
                <a:solidFill>
                  <a:schemeClr val="bg1"/>
                </a:solidFill>
                <a:effectLst>
                  <a:outerShdw blurRad="63500" algn="ctr" rotWithShape="0">
                    <a:srgbClr val="192847"/>
                  </a:outerShdw>
                </a:effectLst>
                <a:latin typeface="Times New Roman" pitchFamily="18" charset="0"/>
                <a:ea typeface="Rix밝은고딕 M" pitchFamily="18" charset="-127"/>
                <a:cs typeface="Times New Roman" pitchFamily="18" charset="0"/>
              </a:rPr>
              <a:t>Ⅰ</a:t>
            </a:r>
            <a:endParaRPr lang="ko-KR" altLang="en-US" sz="3200" b="1" kern="1200" dirty="0" smtClean="0">
              <a:solidFill>
                <a:schemeClr val="bg1"/>
              </a:solidFill>
              <a:effectLst>
                <a:outerShdw blurRad="63500" algn="ctr" rotWithShape="0">
                  <a:srgbClr val="192847"/>
                </a:outerShdw>
              </a:effectLst>
              <a:latin typeface="Times New Roman" pitchFamily="18" charset="0"/>
              <a:ea typeface="Rix밝은고딕 M" pitchFamily="18" charset="-127"/>
              <a:cs typeface="Times New Roman" pitchFamily="18" charset="0"/>
            </a:endParaRPr>
          </a:p>
        </p:txBody>
      </p:sp>
      <p:pic>
        <p:nvPicPr>
          <p:cNvPr id="80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40980"/>
            <a:ext cx="328613" cy="100013"/>
          </a:xfrm>
          <a:prstGeom prst="rect">
            <a:avLst/>
          </a:prstGeom>
          <a:noFill/>
        </p:spPr>
      </p:pic>
      <p:sp>
        <p:nvSpPr>
          <p:cNvPr id="81" name="제목 1"/>
          <p:cNvSpPr txBox="1">
            <a:spLocks/>
          </p:cNvSpPr>
          <p:nvPr/>
        </p:nvSpPr>
        <p:spPr>
          <a:xfrm>
            <a:off x="383961" y="826298"/>
            <a:ext cx="7772400" cy="43088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2400" kern="1200" dirty="0" smtClean="0">
                <a:solidFill>
                  <a:srgbClr val="284172"/>
                </a:solidFill>
                <a:latin typeface="Rix밝은고딕 M" pitchFamily="18" charset="-127"/>
                <a:ea typeface="Rix밝은고딕 M" pitchFamily="18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Rix밝은고딕 B" pitchFamily="18" charset="-127"/>
                <a:ea typeface="Rix밝은고딕 B" pitchFamily="18" charset="-127"/>
              </a:rPr>
              <a:t>국부에서 차지하는 사회적 자본의 비중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Rix밝은고딕 B" pitchFamily="18" charset="-127"/>
              <a:ea typeface="Rix밝은고딕 B" pitchFamily="18" charset="-127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899592" y="1471136"/>
            <a:ext cx="7416824" cy="5386864"/>
            <a:chOff x="127445" y="1494886"/>
            <a:chExt cx="4984107" cy="5386864"/>
          </a:xfrm>
        </p:grpSpPr>
        <p:sp>
          <p:nvSpPr>
            <p:cNvPr id="36" name="양쪽 모서리가 둥근 사각형 35"/>
            <p:cNvSpPr/>
            <p:nvPr/>
          </p:nvSpPr>
          <p:spPr>
            <a:xfrm>
              <a:off x="127445" y="1724559"/>
              <a:ext cx="4857784" cy="5157191"/>
            </a:xfrm>
            <a:prstGeom prst="round2SameRect">
              <a:avLst>
                <a:gd name="adj1" fmla="val 6394"/>
                <a:gd name="adj2" fmla="val 0"/>
              </a:avLst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0000">
                  <a:schemeClr val="bg2"/>
                </a:gs>
                <a:gs pos="100000">
                  <a:schemeClr val="bg2">
                    <a:lumMod val="9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  <a:softEdge rad="127000"/>
            </a:effectLst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" name="그룹 58"/>
            <p:cNvGrpSpPr/>
            <p:nvPr/>
          </p:nvGrpSpPr>
          <p:grpSpPr>
            <a:xfrm>
              <a:off x="720133" y="1494886"/>
              <a:ext cx="3672408" cy="486553"/>
              <a:chOff x="899592" y="1975192"/>
              <a:chExt cx="3672408" cy="486553"/>
            </a:xfrm>
          </p:grpSpPr>
          <p:sp>
            <p:nvSpPr>
              <p:cNvPr id="38" name="모서리가 둥근 직사각형 37"/>
              <p:cNvSpPr/>
              <p:nvPr/>
            </p:nvSpPr>
            <p:spPr>
              <a:xfrm>
                <a:off x="899592" y="1975192"/>
                <a:ext cx="3672408" cy="486553"/>
              </a:xfrm>
              <a:prstGeom prst="roundRect">
                <a:avLst>
                  <a:gd name="adj" fmla="val 50000"/>
                </a:avLst>
              </a:prstGeom>
              <a:solidFill>
                <a:srgbClr val="774F27"/>
              </a:solidFill>
              <a:ln w="38100">
                <a:solidFill>
                  <a:schemeClr val="bg2">
                    <a:lumMod val="90000"/>
                  </a:schemeClr>
                </a:solidFill>
              </a:ln>
              <a:effectLst/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157601" y="2066119"/>
                <a:ext cx="3156391" cy="304699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algn="ctr" latinLnBrk="0">
                  <a:lnSpc>
                    <a:spcPct val="110000"/>
                  </a:lnSpc>
                  <a:spcBef>
                    <a:spcPct val="0"/>
                  </a:spcBef>
                </a:pPr>
                <a:r>
                  <a:rPr lang="ko-KR" altLang="en-US" spc="-150" dirty="0" smtClean="0">
                    <a:solidFill>
                      <a:schemeClr val="bg1"/>
                    </a:solidFill>
                    <a:latin typeface="Rix밝은고딕 B" pitchFamily="18" charset="-127"/>
                    <a:ea typeface="Rix밝은고딕 B" pitchFamily="18" charset="-127"/>
                  </a:rPr>
                  <a:t>소득수준에 따른 사회적 자본의 비율 </a:t>
                </a:r>
              </a:p>
            </p:txBody>
          </p:sp>
        </p:grpSp>
        <p:grpSp>
          <p:nvGrpSpPr>
            <p:cNvPr id="6" name="그룹 39"/>
            <p:cNvGrpSpPr/>
            <p:nvPr/>
          </p:nvGrpSpPr>
          <p:grpSpPr>
            <a:xfrm>
              <a:off x="467544" y="2566420"/>
              <a:ext cx="4126125" cy="3611601"/>
              <a:chOff x="524645" y="2917364"/>
              <a:chExt cx="4126125" cy="3611601"/>
            </a:xfrm>
          </p:grpSpPr>
          <p:sp>
            <p:nvSpPr>
              <p:cNvPr id="41" name="모서리가 둥근 직사각형 40"/>
              <p:cNvSpPr/>
              <p:nvPr/>
            </p:nvSpPr>
            <p:spPr>
              <a:xfrm>
                <a:off x="754819" y="2917364"/>
                <a:ext cx="3672408" cy="2652620"/>
              </a:xfrm>
              <a:prstGeom prst="roundRect">
                <a:avLst>
                  <a:gd name="adj" fmla="val 6027"/>
                </a:avLst>
              </a:prstGeom>
              <a:solidFill>
                <a:srgbClr val="F2F2F2">
                  <a:alpha val="5490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7" name="그룹 61"/>
              <p:cNvGrpSpPr/>
              <p:nvPr/>
            </p:nvGrpSpPr>
            <p:grpSpPr>
              <a:xfrm>
                <a:off x="524645" y="3100027"/>
                <a:ext cx="4126125" cy="3428938"/>
                <a:chOff x="477145" y="2819575"/>
                <a:chExt cx="4126125" cy="3428938"/>
              </a:xfrm>
            </p:grpSpPr>
            <p:sp>
              <p:nvSpPr>
                <p:cNvPr id="43" name="평행 사변형 42"/>
                <p:cNvSpPr/>
                <p:nvPr/>
              </p:nvSpPr>
              <p:spPr>
                <a:xfrm>
                  <a:off x="477145" y="5280342"/>
                  <a:ext cx="4106730" cy="667422"/>
                </a:xfrm>
                <a:prstGeom prst="parallelogram">
                  <a:avLst>
                    <a:gd name="adj" fmla="val 80741"/>
                  </a:avLst>
                </a:prstGeom>
                <a:solidFill>
                  <a:schemeClr val="bg1"/>
                </a:solidFill>
                <a:ln w="9525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8" name="그룹 24"/>
                <p:cNvGrpSpPr/>
                <p:nvPr/>
              </p:nvGrpSpPr>
              <p:grpSpPr>
                <a:xfrm>
                  <a:off x="1046008" y="2821238"/>
                  <a:ext cx="696389" cy="2736304"/>
                  <a:chOff x="5784440" y="1679542"/>
                  <a:chExt cx="609344" cy="2736304"/>
                </a:xfrm>
              </p:grpSpPr>
              <p:grpSp>
                <p:nvGrpSpPr>
                  <p:cNvPr id="9" name="그룹 16"/>
                  <p:cNvGrpSpPr/>
                  <p:nvPr/>
                </p:nvGrpSpPr>
                <p:grpSpPr>
                  <a:xfrm>
                    <a:off x="5793477" y="1679542"/>
                    <a:ext cx="504056" cy="2736304"/>
                    <a:chOff x="5790819" y="1679542"/>
                    <a:chExt cx="504056" cy="2736304"/>
                  </a:xfrm>
                </p:grpSpPr>
                <p:sp>
                  <p:nvSpPr>
                    <p:cNvPr id="77" name="원통 2"/>
                    <p:cNvSpPr/>
                    <p:nvPr/>
                  </p:nvSpPr>
                  <p:spPr>
                    <a:xfrm>
                      <a:off x="5790819" y="1679542"/>
                      <a:ext cx="504056" cy="2736304"/>
                    </a:xfrm>
                    <a:prstGeom prst="can">
                      <a:avLst/>
                    </a:prstGeom>
                    <a:solidFill>
                      <a:schemeClr val="accent3">
                        <a:lumMod val="75000"/>
                      </a:schemeClr>
                    </a:solidFill>
                  </p:spPr>
                  <p:style>
                    <a:lnRef idx="0">
                      <a:schemeClr val="accent3"/>
                    </a:lnRef>
                    <a:fillRef idx="3">
                      <a:schemeClr val="accent3"/>
                    </a:fillRef>
                    <a:effectRef idx="3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8" name="원통 5"/>
                    <p:cNvSpPr/>
                    <p:nvPr/>
                  </p:nvSpPr>
                  <p:spPr>
                    <a:xfrm>
                      <a:off x="5790819" y="2903678"/>
                      <a:ext cx="504056" cy="1512168"/>
                    </a:xfrm>
                    <a:prstGeom prst="can">
                      <a:avLst/>
                    </a:prstGeom>
                  </p:spPr>
                  <p:style>
                    <a:lnRef idx="0">
                      <a:schemeClr val="accent2"/>
                    </a:lnRef>
                    <a:fillRef idx="3">
                      <a:schemeClr val="accent2"/>
                    </a:fillRef>
                    <a:effectRef idx="3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9" name="원통 6"/>
                    <p:cNvSpPr/>
                    <p:nvPr/>
                  </p:nvSpPr>
                  <p:spPr>
                    <a:xfrm>
                      <a:off x="5790819" y="3479742"/>
                      <a:ext cx="504056" cy="936104"/>
                    </a:xfrm>
                    <a:prstGeom prst="can">
                      <a:avLst/>
                    </a:prstGeom>
                  </p:spPr>
                  <p:style>
                    <a:lnRef idx="0">
                      <a:schemeClr val="accent1"/>
                    </a:lnRef>
                    <a:fillRef idx="3">
                      <a:schemeClr val="accent1"/>
                    </a:fillRef>
                    <a:effectRef idx="3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</p:grpSp>
              <p:sp>
                <p:nvSpPr>
                  <p:cNvPr id="74" name="TextBox 19"/>
                  <p:cNvSpPr txBox="1"/>
                  <p:nvPr/>
                </p:nvSpPr>
                <p:spPr>
                  <a:xfrm>
                    <a:off x="5784440" y="2132856"/>
                    <a:ext cx="542231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ko-KR" sz="1600" b="1" dirty="0" smtClean="0"/>
                      <a:t>59</a:t>
                    </a:r>
                    <a:r>
                      <a:rPr lang="en-US" altLang="ko-KR" sz="1400" b="1" dirty="0" smtClean="0"/>
                      <a:t>%</a:t>
                    </a:r>
                    <a:endParaRPr lang="ko-KR" altLang="en-US" sz="1600" b="1" dirty="0"/>
                  </a:p>
                </p:txBody>
              </p:sp>
              <p:sp>
                <p:nvSpPr>
                  <p:cNvPr id="75" name="TextBox 74"/>
                  <p:cNvSpPr txBox="1"/>
                  <p:nvPr/>
                </p:nvSpPr>
                <p:spPr>
                  <a:xfrm>
                    <a:off x="5801580" y="3804087"/>
                    <a:ext cx="519889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ko-KR" sz="1600" dirty="0" smtClean="0">
                        <a:solidFill>
                          <a:schemeClr val="bg1"/>
                        </a:solidFill>
                      </a:rPr>
                      <a:t>25</a:t>
                    </a:r>
                    <a:r>
                      <a:rPr lang="en-US" altLang="ko-KR" sz="1400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ko-KR" altLang="en-US" sz="1600" dirty="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76" name="TextBox 75"/>
                  <p:cNvSpPr txBox="1"/>
                  <p:nvPr/>
                </p:nvSpPr>
                <p:spPr>
                  <a:xfrm>
                    <a:off x="5810887" y="3098436"/>
                    <a:ext cx="582897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ko-KR" sz="1600" dirty="0" smtClean="0"/>
                      <a:t>  16</a:t>
                    </a:r>
                    <a:r>
                      <a:rPr lang="en-US" altLang="ko-KR" sz="1400" dirty="0" smtClean="0"/>
                      <a:t>%</a:t>
                    </a:r>
                    <a:endParaRPr lang="ko-KR" altLang="en-US" sz="1600" dirty="0"/>
                  </a:p>
                </p:txBody>
              </p:sp>
            </p:grpSp>
            <p:grpSp>
              <p:nvGrpSpPr>
                <p:cNvPr id="10" name="그룹 29"/>
                <p:cNvGrpSpPr/>
                <p:nvPr/>
              </p:nvGrpSpPr>
              <p:grpSpPr>
                <a:xfrm>
                  <a:off x="2257732" y="2821238"/>
                  <a:ext cx="693714" cy="2736304"/>
                  <a:chOff x="6424883" y="1700808"/>
                  <a:chExt cx="607000" cy="2736304"/>
                </a:xfrm>
              </p:grpSpPr>
              <p:grpSp>
                <p:nvGrpSpPr>
                  <p:cNvPr id="11" name="그룹 17"/>
                  <p:cNvGrpSpPr/>
                  <p:nvPr/>
                </p:nvGrpSpPr>
                <p:grpSpPr>
                  <a:xfrm>
                    <a:off x="6424883" y="1700808"/>
                    <a:ext cx="504059" cy="2736304"/>
                    <a:chOff x="6424883" y="1700808"/>
                    <a:chExt cx="504059" cy="2736304"/>
                  </a:xfrm>
                </p:grpSpPr>
                <p:sp>
                  <p:nvSpPr>
                    <p:cNvPr id="70" name="원통 3"/>
                    <p:cNvSpPr/>
                    <p:nvPr/>
                  </p:nvSpPr>
                  <p:spPr>
                    <a:xfrm>
                      <a:off x="6424883" y="1700808"/>
                      <a:ext cx="504056" cy="2736304"/>
                    </a:xfrm>
                    <a:prstGeom prst="can">
                      <a:avLst/>
                    </a:prstGeom>
                    <a:solidFill>
                      <a:schemeClr val="accent3">
                        <a:lumMod val="75000"/>
                      </a:schemeClr>
                    </a:solidFill>
                  </p:spPr>
                  <p:style>
                    <a:lnRef idx="0">
                      <a:schemeClr val="accent3"/>
                    </a:lnRef>
                    <a:fillRef idx="3">
                      <a:schemeClr val="accent3"/>
                    </a:fillRef>
                    <a:effectRef idx="3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1" name="원통 11"/>
                    <p:cNvSpPr/>
                    <p:nvPr/>
                  </p:nvSpPr>
                  <p:spPr>
                    <a:xfrm>
                      <a:off x="6424886" y="3356992"/>
                      <a:ext cx="504056" cy="1080120"/>
                    </a:xfrm>
                    <a:prstGeom prst="can">
                      <a:avLst/>
                    </a:prstGeom>
                  </p:spPr>
                  <p:style>
                    <a:lnRef idx="0">
                      <a:schemeClr val="accent2"/>
                    </a:lnRef>
                    <a:fillRef idx="3">
                      <a:schemeClr val="accent2"/>
                    </a:fillRef>
                    <a:effectRef idx="3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2" name="원통 71"/>
                    <p:cNvSpPr/>
                    <p:nvPr/>
                  </p:nvSpPr>
                  <p:spPr>
                    <a:xfrm>
                      <a:off x="6424885" y="3861048"/>
                      <a:ext cx="504056" cy="576064"/>
                    </a:xfrm>
                    <a:prstGeom prst="can">
                      <a:avLst/>
                    </a:prstGeom>
                  </p:spPr>
                  <p:style>
                    <a:lnRef idx="0">
                      <a:schemeClr val="accent1"/>
                    </a:lnRef>
                    <a:fillRef idx="3">
                      <a:schemeClr val="accent1"/>
                    </a:fillRef>
                    <a:effectRef idx="3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</p:grpSp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6430382" y="2298358"/>
                    <a:ext cx="582896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ko-KR" sz="1600" b="1" dirty="0" smtClean="0"/>
                      <a:t>  68</a:t>
                    </a:r>
                    <a:r>
                      <a:rPr lang="en-US" altLang="ko-KR" sz="1400" b="1" dirty="0" smtClean="0"/>
                      <a:t>%</a:t>
                    </a:r>
                    <a:endParaRPr lang="ko-KR" altLang="en-US" sz="1400" b="1" dirty="0"/>
                  </a:p>
                </p:txBody>
              </p:sp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6448988" y="4062643"/>
                    <a:ext cx="582895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ko-KR" sz="1600" dirty="0" smtClean="0">
                        <a:solidFill>
                          <a:schemeClr val="bg1"/>
                        </a:solidFill>
                      </a:rPr>
                      <a:t>  13</a:t>
                    </a:r>
                    <a:r>
                      <a:rPr lang="en-US" altLang="ko-KR" sz="1400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ko-KR" altLang="en-US" sz="1400" dirty="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69" name="TextBox 26"/>
                  <p:cNvSpPr txBox="1"/>
                  <p:nvPr/>
                </p:nvSpPr>
                <p:spPr>
                  <a:xfrm>
                    <a:off x="6439027" y="3522494"/>
                    <a:ext cx="582895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ko-KR" sz="1600" dirty="0" smtClean="0"/>
                      <a:t>  19</a:t>
                    </a:r>
                    <a:r>
                      <a:rPr lang="en-US" altLang="ko-KR" sz="1400" dirty="0" smtClean="0"/>
                      <a:t>%</a:t>
                    </a:r>
                    <a:endParaRPr lang="ko-KR" altLang="en-US" sz="1600" dirty="0"/>
                  </a:p>
                </p:txBody>
              </p:sp>
            </p:grpSp>
            <p:grpSp>
              <p:nvGrpSpPr>
                <p:cNvPr id="12" name="그룹 30"/>
                <p:cNvGrpSpPr/>
                <p:nvPr/>
              </p:nvGrpSpPr>
              <p:grpSpPr>
                <a:xfrm>
                  <a:off x="3431754" y="2819575"/>
                  <a:ext cx="622398" cy="2795679"/>
                  <a:chOff x="7064527" y="1699145"/>
                  <a:chExt cx="544600" cy="2795679"/>
                </a:xfrm>
              </p:grpSpPr>
              <p:grpSp>
                <p:nvGrpSpPr>
                  <p:cNvPr id="13" name="그룹 18"/>
                  <p:cNvGrpSpPr/>
                  <p:nvPr/>
                </p:nvGrpSpPr>
                <p:grpSpPr>
                  <a:xfrm>
                    <a:off x="7064527" y="1699145"/>
                    <a:ext cx="510650" cy="2736304"/>
                    <a:chOff x="7064527" y="1699145"/>
                    <a:chExt cx="510650" cy="2736304"/>
                  </a:xfrm>
                </p:grpSpPr>
                <p:sp>
                  <p:nvSpPr>
                    <p:cNvPr id="63" name="원통 4"/>
                    <p:cNvSpPr/>
                    <p:nvPr/>
                  </p:nvSpPr>
                  <p:spPr>
                    <a:xfrm>
                      <a:off x="7071117" y="1699145"/>
                      <a:ext cx="504059" cy="2736304"/>
                    </a:xfrm>
                    <a:prstGeom prst="can">
                      <a:avLst/>
                    </a:prstGeom>
                    <a:solidFill>
                      <a:schemeClr val="accent3">
                        <a:lumMod val="75000"/>
                      </a:schemeClr>
                    </a:solidFill>
                  </p:spPr>
                  <p:style>
                    <a:lnRef idx="0">
                      <a:schemeClr val="accent3"/>
                    </a:lnRef>
                    <a:fillRef idx="3">
                      <a:schemeClr val="accent3"/>
                    </a:fillRef>
                    <a:effectRef idx="3">
                      <a:schemeClr val="accent3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64" name="원통 13"/>
                    <p:cNvSpPr/>
                    <p:nvPr/>
                  </p:nvSpPr>
                  <p:spPr>
                    <a:xfrm>
                      <a:off x="7071118" y="3715170"/>
                      <a:ext cx="504059" cy="720279"/>
                    </a:xfrm>
                    <a:prstGeom prst="can">
                      <a:avLst/>
                    </a:prstGeom>
                  </p:spPr>
                  <p:style>
                    <a:lnRef idx="0">
                      <a:schemeClr val="accent2"/>
                    </a:lnRef>
                    <a:fillRef idx="3">
                      <a:schemeClr val="accent2"/>
                    </a:fillRef>
                    <a:effectRef idx="3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65" name="원통 64"/>
                    <p:cNvSpPr/>
                    <p:nvPr/>
                  </p:nvSpPr>
                  <p:spPr>
                    <a:xfrm>
                      <a:off x="7064527" y="4255449"/>
                      <a:ext cx="504059" cy="180000"/>
                    </a:xfrm>
                    <a:prstGeom prst="can">
                      <a:avLst/>
                    </a:prstGeom>
                  </p:spPr>
                  <p:style>
                    <a:lnRef idx="0">
                      <a:schemeClr val="accent1"/>
                    </a:lnRef>
                    <a:fillRef idx="3">
                      <a:schemeClr val="accent1"/>
                    </a:fillRef>
                    <a:effectRef idx="3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</p:grp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7070744" y="2514382"/>
                    <a:ext cx="504359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ko-KR" sz="1600" b="1" dirty="0" smtClean="0"/>
                      <a:t>80</a:t>
                    </a:r>
                    <a:r>
                      <a:rPr lang="en-US" altLang="ko-KR" sz="1400" b="1" dirty="0" smtClean="0"/>
                      <a:t>%</a:t>
                    </a:r>
                    <a:endParaRPr lang="ko-KR" altLang="en-US" sz="1600" b="1" dirty="0"/>
                  </a:p>
                </p:txBody>
              </p:sp>
              <p:sp>
                <p:nvSpPr>
                  <p:cNvPr id="61" name="TextBox 60"/>
                  <p:cNvSpPr txBox="1"/>
                  <p:nvPr/>
                </p:nvSpPr>
                <p:spPr>
                  <a:xfrm>
                    <a:off x="7104766" y="4156270"/>
                    <a:ext cx="504361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ko-KR" sz="1600" dirty="0" smtClean="0">
                        <a:solidFill>
                          <a:schemeClr val="bg1"/>
                        </a:solidFill>
                      </a:rPr>
                      <a:t>3</a:t>
                    </a:r>
                    <a:r>
                      <a:rPr lang="en-US" altLang="ko-KR" sz="1400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ko-KR" altLang="en-US" sz="1600" dirty="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62" name="TextBox 61"/>
                  <p:cNvSpPr txBox="1"/>
                  <p:nvPr/>
                </p:nvSpPr>
                <p:spPr>
                  <a:xfrm>
                    <a:off x="7091740" y="3833508"/>
                    <a:ext cx="504359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ko-KR" sz="1600" dirty="0" smtClean="0"/>
                      <a:t>17</a:t>
                    </a:r>
                    <a:r>
                      <a:rPr lang="en-US" altLang="ko-KR" sz="1400" dirty="0" smtClean="0"/>
                      <a:t>%</a:t>
                    </a:r>
                    <a:endParaRPr lang="ko-KR" altLang="en-US" sz="1600" dirty="0"/>
                  </a:p>
                </p:txBody>
              </p:sp>
            </p:grpSp>
            <p:sp>
              <p:nvSpPr>
                <p:cNvPr id="47" name="TextBox 46"/>
                <p:cNvSpPr txBox="1"/>
                <p:nvPr/>
              </p:nvSpPr>
              <p:spPr>
                <a:xfrm>
                  <a:off x="699047" y="5586398"/>
                  <a:ext cx="1080120" cy="307777"/>
                </a:xfrm>
                <a:prstGeom prst="rect">
                  <a:avLst/>
                </a:prstGeom>
                <a:solidFill>
                  <a:schemeClr val="bg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wrap="square" rtlCol="0">
                  <a:spAutoFit/>
                  <a:scene3d>
                    <a:camera prst="orthographicFront"/>
                    <a:lightRig rig="soft" dir="tl">
                      <a:rot lat="0" lon="0" rev="0"/>
                    </a:lightRig>
                  </a:scene3d>
                  <a:sp3d contourW="25400" prstMaterial="matte">
                    <a:bevelT w="25400" h="55880" prst="artDeco"/>
                    <a:contourClr>
                      <a:schemeClr val="accent2">
                        <a:tint val="20000"/>
                      </a:schemeClr>
                    </a:contourClr>
                  </a:sp3d>
                </a:bodyPr>
                <a:lstStyle/>
                <a:p>
                  <a:pPr algn="ctr"/>
                  <a:r>
                    <a:rPr lang="ko-KR" altLang="en-US" sz="1400" b="1" spc="50" dirty="0" smtClean="0">
                      <a:ln w="11430"/>
                      <a:solidFill>
                        <a:schemeClr val="tx2"/>
                      </a:solidFill>
                      <a:effectLst>
                        <a:outerShdw blurRad="76200" dist="50800" dir="5400000" algn="tl" rotWithShape="0">
                          <a:srgbClr val="000000">
                            <a:alpha val="65000"/>
                          </a:srgbClr>
                        </a:outerShdw>
                      </a:effectLst>
                      <a:latin typeface="Aharoni" pitchFamily="2" charset="-79"/>
                      <a:ea typeface="Rix밝은고딕 B" pitchFamily="18" charset="-127"/>
                      <a:cs typeface="Aharoni" pitchFamily="2" charset="-79"/>
                    </a:rPr>
                    <a:t>저소득국가</a:t>
                  </a:r>
                  <a:endParaRPr lang="ko-KR" altLang="en-US" sz="1400" b="1" spc="50" dirty="0">
                    <a:ln w="11430"/>
                    <a:solidFill>
                      <a:schemeClr val="tx2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latin typeface="Aharoni" pitchFamily="2" charset="-79"/>
                    <a:ea typeface="Rix밝은고딕 B" pitchFamily="18" charset="-127"/>
                    <a:cs typeface="Aharoni" pitchFamily="2" charset="-79"/>
                  </a:endParaRPr>
                </a:p>
              </p:txBody>
            </p:sp>
            <p:sp>
              <p:nvSpPr>
                <p:cNvPr id="48" name="TextBox 47"/>
                <p:cNvSpPr txBox="1"/>
                <p:nvPr/>
              </p:nvSpPr>
              <p:spPr>
                <a:xfrm>
                  <a:off x="1872744" y="5586398"/>
                  <a:ext cx="1080120" cy="307777"/>
                </a:xfrm>
                <a:prstGeom prst="rect">
                  <a:avLst/>
                </a:prstGeom>
                <a:solidFill>
                  <a:schemeClr val="bg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wrap="square" rtlCol="0">
                  <a:spAutoFit/>
                  <a:scene3d>
                    <a:camera prst="orthographicFront"/>
                    <a:lightRig rig="soft" dir="tl">
                      <a:rot lat="0" lon="0" rev="0"/>
                    </a:lightRig>
                  </a:scene3d>
                  <a:sp3d contourW="25400" prstMaterial="matte">
                    <a:bevelT w="25400" h="55880" prst="artDeco"/>
                    <a:contourClr>
                      <a:schemeClr val="accent2">
                        <a:tint val="20000"/>
                      </a:schemeClr>
                    </a:contourClr>
                  </a:sp3d>
                </a:bodyPr>
                <a:lstStyle/>
                <a:p>
                  <a:pPr algn="ctr"/>
                  <a:r>
                    <a:rPr lang="ko-KR" altLang="en-US" sz="1400" b="1" spc="50" dirty="0" err="1" smtClean="0">
                      <a:ln w="11430"/>
                      <a:solidFill>
                        <a:schemeClr val="tx2"/>
                      </a:solidFill>
                      <a:effectLst>
                        <a:outerShdw blurRad="76200" dist="50800" dir="5400000" algn="tl" rotWithShape="0">
                          <a:srgbClr val="000000">
                            <a:alpha val="65000"/>
                          </a:srgbClr>
                        </a:outerShdw>
                      </a:effectLst>
                      <a:latin typeface="Aharoni" pitchFamily="2" charset="-79"/>
                      <a:ea typeface="Rix밝은고딕 B" pitchFamily="18" charset="-127"/>
                      <a:cs typeface="Aharoni" pitchFamily="2" charset="-79"/>
                    </a:rPr>
                    <a:t>중소득국가</a:t>
                  </a:r>
                  <a:endParaRPr lang="ko-KR" altLang="en-US" sz="1400" b="1" spc="50" dirty="0">
                    <a:ln w="11430"/>
                    <a:solidFill>
                      <a:schemeClr val="tx2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latin typeface="Aharoni" pitchFamily="2" charset="-79"/>
                    <a:ea typeface="Rix밝은고딕 B" pitchFamily="18" charset="-127"/>
                    <a:cs typeface="Aharoni" pitchFamily="2" charset="-79"/>
                  </a:endParaRPr>
                </a:p>
              </p:txBody>
            </p:sp>
            <p:sp>
              <p:nvSpPr>
                <p:cNvPr id="49" name="TextBox 48"/>
                <p:cNvSpPr txBox="1"/>
                <p:nvPr/>
              </p:nvSpPr>
              <p:spPr>
                <a:xfrm>
                  <a:off x="3046441" y="5586398"/>
                  <a:ext cx="1080120" cy="307777"/>
                </a:xfrm>
                <a:prstGeom prst="rect">
                  <a:avLst/>
                </a:prstGeom>
                <a:solidFill>
                  <a:schemeClr val="bg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wrap="square" rtlCol="0">
                  <a:spAutoFit/>
                  <a:scene3d>
                    <a:camera prst="orthographicFront"/>
                    <a:lightRig rig="soft" dir="tl">
                      <a:rot lat="0" lon="0" rev="0"/>
                    </a:lightRig>
                  </a:scene3d>
                  <a:sp3d contourW="25400" prstMaterial="matte">
                    <a:bevelT w="25400" h="55880" prst="artDeco"/>
                    <a:contourClr>
                      <a:schemeClr val="accent2">
                        <a:tint val="20000"/>
                      </a:schemeClr>
                    </a:contourClr>
                  </a:sp3d>
                </a:bodyPr>
                <a:lstStyle/>
                <a:p>
                  <a:pPr algn="ctr"/>
                  <a:r>
                    <a:rPr lang="ko-KR" altLang="en-US" sz="1400" b="1" spc="50" dirty="0" smtClean="0">
                      <a:ln w="11430"/>
                      <a:solidFill>
                        <a:schemeClr val="tx2"/>
                      </a:solidFill>
                      <a:effectLst>
                        <a:outerShdw blurRad="76200" dist="50800" dir="5400000" algn="tl" rotWithShape="0">
                          <a:srgbClr val="000000">
                            <a:alpha val="65000"/>
                          </a:srgbClr>
                        </a:outerShdw>
                      </a:effectLst>
                      <a:latin typeface="Aharoni" pitchFamily="2" charset="-79"/>
                      <a:ea typeface="Rix밝은고딕 B" pitchFamily="18" charset="-127"/>
                      <a:cs typeface="Aharoni" pitchFamily="2" charset="-79"/>
                    </a:rPr>
                    <a:t>고소득국가</a:t>
                  </a:r>
                  <a:endParaRPr lang="ko-KR" altLang="en-US" sz="1400" b="1" spc="50" dirty="0">
                    <a:ln w="11430"/>
                    <a:solidFill>
                      <a:schemeClr val="tx2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latin typeface="Aharoni" pitchFamily="2" charset="-79"/>
                    <a:ea typeface="Rix밝은고딕 B" pitchFamily="18" charset="-127"/>
                    <a:cs typeface="Aharoni" pitchFamily="2" charset="-79"/>
                  </a:endParaRPr>
                </a:p>
              </p:txBody>
            </p:sp>
            <p:grpSp>
              <p:nvGrpSpPr>
                <p:cNvPr id="14" name="그룹 48"/>
                <p:cNvGrpSpPr/>
                <p:nvPr/>
              </p:nvGrpSpPr>
              <p:grpSpPr>
                <a:xfrm>
                  <a:off x="766108" y="5971514"/>
                  <a:ext cx="1369304" cy="276999"/>
                  <a:chOff x="2540196" y="4787087"/>
                  <a:chExt cx="1369304" cy="276999"/>
                </a:xfrm>
              </p:grpSpPr>
              <p:sp>
                <p:nvSpPr>
                  <p:cNvPr id="57" name="직사각형 56"/>
                  <p:cNvSpPr/>
                  <p:nvPr/>
                </p:nvSpPr>
                <p:spPr>
                  <a:xfrm>
                    <a:off x="2540196" y="4859095"/>
                    <a:ext cx="144016" cy="144016"/>
                  </a:xfrm>
                  <a:prstGeom prst="rect">
                    <a:avLst/>
                  </a:prstGeom>
                </p:spPr>
                <p:style>
                  <a:lnRef idx="0">
                    <a:schemeClr val="accent3"/>
                  </a:lnRef>
                  <a:fillRef idx="3">
                    <a:schemeClr val="accent3"/>
                  </a:fillRef>
                  <a:effectRef idx="3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8" name="TextBox 57"/>
                  <p:cNvSpPr txBox="1"/>
                  <p:nvPr/>
                </p:nvSpPr>
                <p:spPr>
                  <a:xfrm>
                    <a:off x="2685364" y="4787087"/>
                    <a:ext cx="122413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ko-KR" altLang="en-US" sz="1200" dirty="0" smtClean="0"/>
                      <a:t>사회적 자본</a:t>
                    </a:r>
                    <a:endParaRPr lang="ko-KR" altLang="en-US" sz="1200" dirty="0"/>
                  </a:p>
                </p:txBody>
              </p:sp>
            </p:grpSp>
            <p:grpSp>
              <p:nvGrpSpPr>
                <p:cNvPr id="15" name="그룹 49"/>
                <p:cNvGrpSpPr/>
                <p:nvPr/>
              </p:nvGrpSpPr>
              <p:grpSpPr>
                <a:xfrm>
                  <a:off x="2024232" y="5971514"/>
                  <a:ext cx="1369304" cy="276999"/>
                  <a:chOff x="2476064" y="5255139"/>
                  <a:chExt cx="1369304" cy="276999"/>
                </a:xfrm>
              </p:grpSpPr>
              <p:sp>
                <p:nvSpPr>
                  <p:cNvPr id="55" name="직사각형 54"/>
                  <p:cNvSpPr/>
                  <p:nvPr/>
                </p:nvSpPr>
                <p:spPr>
                  <a:xfrm>
                    <a:off x="2476064" y="5327147"/>
                    <a:ext cx="144016" cy="144016"/>
                  </a:xfrm>
                  <a:prstGeom prst="rect">
                    <a:avLst/>
                  </a:prstGeom>
                </p:spPr>
                <p:style>
                  <a:lnRef idx="0">
                    <a:schemeClr val="accent2"/>
                  </a:lnRef>
                  <a:fillRef idx="3">
                    <a:schemeClr val="accent2"/>
                  </a:fillRef>
                  <a:effectRef idx="3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6" name="TextBox 55"/>
                  <p:cNvSpPr txBox="1"/>
                  <p:nvPr/>
                </p:nvSpPr>
                <p:spPr>
                  <a:xfrm>
                    <a:off x="2621232" y="5255139"/>
                    <a:ext cx="122413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ko-KR" altLang="en-US" sz="1200" dirty="0" smtClean="0"/>
                      <a:t>생산자본</a:t>
                    </a:r>
                    <a:endParaRPr lang="ko-KR" altLang="en-US" sz="1200" dirty="0"/>
                  </a:p>
                </p:txBody>
              </p:sp>
            </p:grpSp>
            <p:grpSp>
              <p:nvGrpSpPr>
                <p:cNvPr id="16" name="그룹 50"/>
                <p:cNvGrpSpPr/>
                <p:nvPr/>
              </p:nvGrpSpPr>
              <p:grpSpPr>
                <a:xfrm>
                  <a:off x="3233967" y="5971514"/>
                  <a:ext cx="1369303" cy="276999"/>
                  <a:chOff x="2487775" y="5651183"/>
                  <a:chExt cx="1369303" cy="276999"/>
                </a:xfrm>
              </p:grpSpPr>
              <p:sp>
                <p:nvSpPr>
                  <p:cNvPr id="53" name="직사각형 52"/>
                  <p:cNvSpPr/>
                  <p:nvPr/>
                </p:nvSpPr>
                <p:spPr>
                  <a:xfrm>
                    <a:off x="2487775" y="5723191"/>
                    <a:ext cx="144016" cy="144016"/>
                  </a:xfrm>
                  <a:prstGeom prst="rect">
                    <a:avLst/>
                  </a:prstGeom>
                </p:spPr>
                <p:style>
                  <a:lnRef idx="0">
                    <a:schemeClr val="accent1"/>
                  </a:lnRef>
                  <a:fillRef idx="3">
                    <a:schemeClr val="accent1"/>
                  </a:fillRef>
                  <a:effectRef idx="3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4" name="TextBox 53"/>
                  <p:cNvSpPr txBox="1"/>
                  <p:nvPr/>
                </p:nvSpPr>
                <p:spPr>
                  <a:xfrm>
                    <a:off x="2632942" y="5651183"/>
                    <a:ext cx="122413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ko-KR" altLang="en-US" sz="1200" dirty="0" smtClean="0"/>
                      <a:t>자연자본</a:t>
                    </a:r>
                    <a:endParaRPr lang="ko-KR" altLang="en-US" sz="1200" dirty="0"/>
                  </a:p>
                </p:txBody>
              </p:sp>
            </p:grpSp>
          </p:grpSp>
        </p:grpSp>
        <p:sp>
          <p:nvSpPr>
            <p:cNvPr id="82" name="AutoShape 260"/>
            <p:cNvSpPr>
              <a:spLocks noChangeArrowheads="1"/>
            </p:cNvSpPr>
            <p:nvPr/>
          </p:nvSpPr>
          <p:spPr bwMode="auto">
            <a:xfrm flipH="1">
              <a:off x="719951" y="6225437"/>
              <a:ext cx="4248473" cy="576064"/>
            </a:xfrm>
            <a:prstGeom prst="homePlate">
              <a:avLst>
                <a:gd name="adj" fmla="val 34679"/>
              </a:avLst>
            </a:prstGeom>
            <a:gradFill rotWithShape="1">
              <a:gsLst>
                <a:gs pos="0">
                  <a:srgbClr val="E6C41A"/>
                </a:gs>
                <a:gs pos="100000">
                  <a:srgbClr val="E6C41A">
                    <a:gamma/>
                    <a:shade val="60392"/>
                    <a:invGamma/>
                  </a:srgbClr>
                </a:gs>
              </a:gsLst>
              <a:path path="rect">
                <a:fillToRect r="100000" b="100000"/>
              </a:path>
            </a:gra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600" b="1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한국의 </a:t>
              </a:r>
              <a:r>
                <a:rPr kumimoji="1" lang="ko-KR" altLang="en-US" sz="1600" b="1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사회적 자본은 </a:t>
              </a:r>
              <a:r>
                <a:rPr kumimoji="1" lang="en-US" altLang="ko-KR" sz="1600" b="1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OECD </a:t>
              </a:r>
              <a:r>
                <a:rPr kumimoji="1" lang="ko-KR" altLang="en-US" b="1" spc="-15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선진국의 </a:t>
              </a:r>
              <a:r>
                <a:rPr kumimoji="1" lang="en-US" altLang="ko-KR" b="1" spc="-150" dirty="0" smtClean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1/3 </a:t>
              </a:r>
              <a:r>
                <a:rPr kumimoji="1" lang="ko-KR" altLang="en-US" sz="1600" b="1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수준</a:t>
              </a:r>
              <a:endParaRPr kumimoji="1" lang="ko-KR" altLang="ko-KR" sz="1600" b="1" i="1" spc="-15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Ellipt BT" pitchFamily="18" charset="0"/>
              </a:endParaRPr>
            </a:p>
          </p:txBody>
        </p:sp>
        <p:sp>
          <p:nvSpPr>
            <p:cNvPr id="83" name="Text Box 24"/>
            <p:cNvSpPr txBox="1">
              <a:spLocks noChangeArrowheads="1"/>
            </p:cNvSpPr>
            <p:nvPr/>
          </p:nvSpPr>
          <p:spPr bwMode="auto">
            <a:xfrm>
              <a:off x="179512" y="2097989"/>
              <a:ext cx="493204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kumimoji="1" lang="en-US" altLang="ko-KR" sz="1600" dirty="0" smtClean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★ </a:t>
              </a:r>
              <a:r>
                <a:rPr kumimoji="1" lang="ko-KR" altLang="en-US" sz="1600" dirty="0" smtClean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국부</a:t>
              </a:r>
              <a:r>
                <a:rPr kumimoji="1" lang="en-US" altLang="ko-KR" sz="1600" dirty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(</a:t>
              </a:r>
              <a:r>
                <a:rPr kumimoji="1" lang="ko-KR" altLang="en-US" sz="1600" dirty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國富</a:t>
              </a:r>
              <a:r>
                <a:rPr kumimoji="1" lang="en-US" altLang="ko-KR" sz="1600" dirty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)</a:t>
              </a:r>
              <a:r>
                <a:rPr kumimoji="1" lang="ko-KR" altLang="en-US" sz="1600" dirty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는 어디에서 오는가</a:t>
              </a:r>
              <a:r>
                <a:rPr kumimoji="1" lang="en-US" altLang="ko-KR" sz="1600" dirty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? (World Bank, </a:t>
              </a:r>
              <a:r>
                <a:rPr kumimoji="1" lang="en-US" altLang="ko-KR" sz="1600" dirty="0" smtClean="0">
                  <a:solidFill>
                    <a:srgbClr val="0070C0"/>
                  </a:solidFill>
                  <a:latin typeface="Rix밝은고딕 M" pitchFamily="18" charset="-127"/>
                  <a:ea typeface="Rix밝은고딕 M" pitchFamily="18" charset="-127"/>
                </a:rPr>
                <a:t>2007)</a:t>
              </a:r>
              <a:endParaRPr kumimoji="1" lang="en-US" altLang="ko-KR" sz="1600" dirty="0">
                <a:solidFill>
                  <a:srgbClr val="0070C0"/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sp>
        <p:nvSpPr>
          <p:cNvPr id="59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#3_간지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그림 6" descr="Untitled-3 copy.png"/>
          <p:cNvPicPr>
            <a:picLocks noChangeAspect="1"/>
          </p:cNvPicPr>
          <p:nvPr/>
        </p:nvPicPr>
        <p:blipFill>
          <a:blip r:embed="rId4" cstate="print"/>
          <a:srcRect r="73625"/>
          <a:stretch>
            <a:fillRect/>
          </a:stretch>
        </p:blipFill>
        <p:spPr>
          <a:xfrm>
            <a:off x="0" y="0"/>
            <a:ext cx="2411760" cy="6858000"/>
          </a:xfrm>
          <a:prstGeom prst="rect">
            <a:avLst/>
          </a:prstGeom>
        </p:spPr>
      </p:pic>
      <p:pic>
        <p:nvPicPr>
          <p:cNvPr id="8" name="그림 7" descr="Untitled-3 copy.png"/>
          <p:cNvPicPr>
            <a:picLocks noChangeAspect="1"/>
          </p:cNvPicPr>
          <p:nvPr/>
        </p:nvPicPr>
        <p:blipFill>
          <a:blip r:embed="rId4" cstate="print"/>
          <a:srcRect l="75200"/>
          <a:stretch>
            <a:fillRect/>
          </a:stretch>
        </p:blipFill>
        <p:spPr>
          <a:xfrm>
            <a:off x="6876256" y="0"/>
            <a:ext cx="2267744" cy="685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31840" y="4149080"/>
            <a:ext cx="5214671" cy="624530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lnSpc>
                <a:spcPct val="120000"/>
              </a:lnSpc>
              <a:spcBef>
                <a:spcPct val="0"/>
              </a:spcBef>
            </a:pPr>
            <a:r>
              <a:rPr lang="ko-KR" altLang="en-US" sz="3600" spc="-70" dirty="0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부패는 왜 생기는가</a:t>
            </a:r>
            <a:r>
              <a:rPr lang="en-US" altLang="ko-KR" sz="3600" spc="-70" dirty="0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79712" y="4077072"/>
            <a:ext cx="1118834" cy="740011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ctr" latinLnBrk="0">
              <a:lnSpc>
                <a:spcPct val="120000"/>
              </a:lnSpc>
              <a:spcBef>
                <a:spcPct val="0"/>
              </a:spcBef>
            </a:pPr>
            <a:r>
              <a:rPr lang="en-US" altLang="ko-KR" sz="4400" spc="-70" dirty="0" smtClean="0">
                <a:solidFill>
                  <a:srgbClr val="0894CA"/>
                </a:solidFill>
                <a:latin typeface="Georgia" pitchFamily="18" charset="0"/>
                <a:ea typeface="산돌고딕B" pitchFamily="18" charset="-127"/>
              </a:rPr>
              <a:t>II</a:t>
            </a:r>
          </a:p>
        </p:txBody>
      </p:sp>
      <p:grpSp>
        <p:nvGrpSpPr>
          <p:cNvPr id="2" name="그룹 15"/>
          <p:cNvGrpSpPr/>
          <p:nvPr/>
        </p:nvGrpSpPr>
        <p:grpSpPr>
          <a:xfrm>
            <a:off x="2411760" y="2060848"/>
            <a:ext cx="4248472" cy="1368152"/>
            <a:chOff x="2411760" y="2060848"/>
            <a:chExt cx="4248472" cy="1368152"/>
          </a:xfrm>
        </p:grpSpPr>
        <p:pic>
          <p:nvPicPr>
            <p:cNvPr id="17" name="그림 16" descr="Untitled-2 copy.png"/>
            <p:cNvPicPr>
              <a:picLocks noChangeAspect="1"/>
            </p:cNvPicPr>
            <p:nvPr/>
          </p:nvPicPr>
          <p:blipFill>
            <a:blip r:embed="rId5" cstate="print"/>
            <a:srcRect l="28738" t="31100" r="61552" b="50000"/>
            <a:stretch>
              <a:fillRect/>
            </a:stretch>
          </p:blipFill>
          <p:spPr>
            <a:xfrm>
              <a:off x="2411760" y="2132856"/>
              <a:ext cx="887926" cy="1296144"/>
            </a:xfrm>
            <a:prstGeom prst="rect">
              <a:avLst/>
            </a:prstGeom>
          </p:spPr>
        </p:pic>
        <p:pic>
          <p:nvPicPr>
            <p:cNvPr id="19" name="그림 18" descr="Untitled-2 copy.png"/>
            <p:cNvPicPr>
              <a:picLocks noChangeAspect="1"/>
            </p:cNvPicPr>
            <p:nvPr/>
          </p:nvPicPr>
          <p:blipFill>
            <a:blip r:embed="rId5" cstate="print"/>
            <a:srcRect l="44827" t="31100" r="47242" b="50000"/>
            <a:stretch>
              <a:fillRect/>
            </a:stretch>
          </p:blipFill>
          <p:spPr>
            <a:xfrm>
              <a:off x="4716016" y="2132856"/>
              <a:ext cx="725214" cy="1296144"/>
            </a:xfrm>
            <a:prstGeom prst="rect">
              <a:avLst/>
            </a:prstGeom>
          </p:spPr>
        </p:pic>
        <p:pic>
          <p:nvPicPr>
            <p:cNvPr id="21" name="그림 20" descr="Untitled-2 copy.png"/>
            <p:cNvPicPr>
              <a:picLocks noChangeAspect="1"/>
            </p:cNvPicPr>
            <p:nvPr/>
          </p:nvPicPr>
          <p:blipFill>
            <a:blip r:embed="rId5" cstate="print"/>
            <a:srcRect l="61552" t="31100" r="30313" b="50000"/>
            <a:stretch>
              <a:fillRect/>
            </a:stretch>
          </p:blipFill>
          <p:spPr>
            <a:xfrm>
              <a:off x="5724128" y="2060848"/>
              <a:ext cx="936104" cy="1296144"/>
            </a:xfrm>
            <a:prstGeom prst="rect">
              <a:avLst/>
            </a:prstGeom>
          </p:spPr>
        </p:pic>
      </p:grpSp>
      <p:pic>
        <p:nvPicPr>
          <p:cNvPr id="15" name="그림 14" descr="Untitled-4 copy.png"/>
          <p:cNvPicPr>
            <a:picLocks noChangeAspect="1"/>
          </p:cNvPicPr>
          <p:nvPr/>
        </p:nvPicPr>
        <p:blipFill>
          <a:blip r:embed="rId6" cstate="print"/>
          <a:srcRect l="40550" t="26900" r="45275" b="45800"/>
          <a:stretch>
            <a:fillRect/>
          </a:stretch>
        </p:blipFill>
        <p:spPr>
          <a:xfrm>
            <a:off x="3203848" y="1844824"/>
            <a:ext cx="1296144" cy="1872208"/>
          </a:xfrm>
          <a:prstGeom prst="rect">
            <a:avLst/>
          </a:prstGeom>
        </p:spPr>
      </p:pic>
      <p:sp>
        <p:nvSpPr>
          <p:cNvPr id="16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0" y="980728"/>
            <a:ext cx="8095928" cy="430887"/>
            <a:chOff x="0" y="777440"/>
            <a:chExt cx="8095928" cy="430887"/>
          </a:xfrm>
        </p:grpSpPr>
        <p:sp>
          <p:nvSpPr>
            <p:cNvPr id="37" name="제목 1"/>
            <p:cNvSpPr txBox="1">
              <a:spLocks/>
            </p:cNvSpPr>
            <p:nvPr/>
          </p:nvSpPr>
          <p:spPr>
            <a:xfrm>
              <a:off x="323528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 1. </a:t>
              </a:r>
              <a:r>
                <a:rPr lang="ko-KR" altLang="en-US" sz="2800" b="1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인식의 변화 → </a:t>
              </a:r>
              <a:r>
                <a:rPr kumimoji="0" lang="ko-KR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부패 개념의 확대</a:t>
              </a:r>
              <a:endPara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pic>
          <p:nvPicPr>
            <p:cNvPr id="38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71437"/>
              <a:ext cx="328613" cy="100013"/>
            </a:xfrm>
            <a:prstGeom prst="rect">
              <a:avLst/>
            </a:prstGeom>
            <a:noFill/>
          </p:spPr>
        </p:pic>
      </p:grpSp>
      <p:sp>
        <p:nvSpPr>
          <p:cNvPr id="56" name="모서리가 둥근 직사각형 55"/>
          <p:cNvSpPr/>
          <p:nvPr/>
        </p:nvSpPr>
        <p:spPr>
          <a:xfrm>
            <a:off x="-7938" y="1988840"/>
            <a:ext cx="9151938" cy="4104456"/>
          </a:xfrm>
          <a:prstGeom prst="roundRect">
            <a:avLst>
              <a:gd name="adj" fmla="val 1777"/>
            </a:avLst>
          </a:prstGeom>
          <a:solidFill>
            <a:srgbClr val="FFFFCC">
              <a:alpha val="40000"/>
            </a:srgb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180000" tIns="36000" rIns="0" bIns="36000"/>
          <a:lstStyle/>
          <a:p>
            <a:pPr>
              <a:lnSpc>
                <a:spcPct val="110000"/>
              </a:lnSpc>
              <a:defRPr/>
            </a:pPr>
            <a:endParaRPr lang="ko-KR" altLang="en-US" sz="1400" dirty="0">
              <a:gradFill>
                <a:gsLst>
                  <a:gs pos="100000">
                    <a:prstClr val="black">
                      <a:lumMod val="50000"/>
                      <a:lumOff val="50000"/>
                    </a:prstClr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CJ ONLYONE Bold" pitchFamily="18" charset="-127"/>
              <a:ea typeface="CJ ONLYONE Bold" pitchFamily="18" charset="-127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279769" y="3140968"/>
            <a:ext cx="8864231" cy="1833707"/>
            <a:chOff x="279769" y="3097441"/>
            <a:chExt cx="8864231" cy="1833707"/>
          </a:xfrm>
        </p:grpSpPr>
        <p:sp>
          <p:nvSpPr>
            <p:cNvPr id="58" name="직사각형 57"/>
            <p:cNvSpPr/>
            <p:nvPr/>
          </p:nvSpPr>
          <p:spPr>
            <a:xfrm>
              <a:off x="2231232" y="3097441"/>
              <a:ext cx="6912768" cy="18337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2600" dirty="0" smtClean="0">
                  <a:solidFill>
                    <a:schemeClr val="bg2">
                      <a:lumMod val="2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UN, EU </a:t>
              </a:r>
              <a:r>
                <a:rPr lang="ko-KR" altLang="en-US" sz="2600" dirty="0" smtClean="0">
                  <a:solidFill>
                    <a:schemeClr val="bg2">
                      <a:lumMod val="2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등 국제사회는 </a:t>
              </a:r>
              <a:r>
                <a:rPr lang="ko-KR" altLang="en-US" sz="2600" dirty="0" smtClean="0">
                  <a:solidFill>
                    <a:schemeClr val="accent3">
                      <a:lumMod val="7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부패</a:t>
              </a:r>
              <a:r>
                <a:rPr lang="ko-KR" altLang="en-US" sz="2600" dirty="0" smtClean="0">
                  <a:solidFill>
                    <a:schemeClr val="bg2">
                      <a:lumMod val="2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를 </a:t>
              </a:r>
              <a:r>
                <a:rPr lang="ko-KR" altLang="en-US" sz="2600" dirty="0" smtClean="0">
                  <a:solidFill>
                    <a:srgbClr val="C49500"/>
                  </a:solidFill>
                  <a:latin typeface="Rix밝은고딕 B" pitchFamily="18" charset="-127"/>
                  <a:ea typeface="Rix밝은고딕 B" pitchFamily="18" charset="-127"/>
                </a:rPr>
                <a:t>공공부문과 </a:t>
              </a:r>
              <a:endParaRPr lang="en-US" altLang="ko-KR" sz="2600" dirty="0" smtClean="0">
                <a:solidFill>
                  <a:srgbClr val="C49500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600" dirty="0" smtClean="0">
                  <a:solidFill>
                    <a:srgbClr val="C49500"/>
                  </a:solidFill>
                  <a:latin typeface="Rix밝은고딕 B" pitchFamily="18" charset="-127"/>
                  <a:ea typeface="Rix밝은고딕 B" pitchFamily="18" charset="-127"/>
                </a:rPr>
                <a:t>민간부문을 포괄하여 사익추구를 위해 권한을 </a:t>
              </a:r>
              <a:endParaRPr lang="en-US" altLang="ko-KR" sz="2600" dirty="0" smtClean="0">
                <a:solidFill>
                  <a:srgbClr val="C49500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600" dirty="0" smtClean="0">
                  <a:solidFill>
                    <a:srgbClr val="C49500"/>
                  </a:solidFill>
                  <a:latin typeface="Rix밝은고딕 B" pitchFamily="18" charset="-127"/>
                  <a:ea typeface="Rix밝은고딕 B" pitchFamily="18" charset="-127"/>
                </a:rPr>
                <a:t>남용</a:t>
              </a:r>
              <a:r>
                <a:rPr lang="ko-KR" altLang="en-US" sz="2600" dirty="0" smtClean="0">
                  <a:solidFill>
                    <a:schemeClr val="bg2">
                      <a:lumMod val="2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하는 것으로 인식</a:t>
              </a:r>
              <a:endParaRPr lang="ko-KR" altLang="en-US" sz="2600" dirty="0">
                <a:solidFill>
                  <a:schemeClr val="bg2">
                    <a:lumMod val="25000"/>
                  </a:schemeClr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  <p:grpSp>
          <p:nvGrpSpPr>
            <p:cNvPr id="63" name="그룹 39"/>
            <p:cNvGrpSpPr/>
            <p:nvPr/>
          </p:nvGrpSpPr>
          <p:grpSpPr>
            <a:xfrm>
              <a:off x="279769" y="3347825"/>
              <a:ext cx="1800200" cy="1323467"/>
              <a:chOff x="4427984" y="1618650"/>
              <a:chExt cx="1800200" cy="648816"/>
            </a:xfrm>
          </p:grpSpPr>
          <p:sp>
            <p:nvSpPr>
              <p:cNvPr id="65" name="모서리가 둥근 직사각형 64"/>
              <p:cNvSpPr/>
              <p:nvPr/>
            </p:nvSpPr>
            <p:spPr>
              <a:xfrm>
                <a:off x="4427984" y="1618650"/>
                <a:ext cx="936104" cy="648816"/>
              </a:xfrm>
              <a:prstGeom prst="roundRect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  <a:effectLst>
                <a:reflection blurRad="6350" stA="52000" endA="300" endPos="35000" dir="5400000" sy="-100000" algn="bl" rotWithShape="0"/>
              </a:effectLst>
              <a:scene3d>
                <a:camera prst="isometricOffAxis1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6" name="모서리가 둥근 직사각형 65"/>
              <p:cNvSpPr/>
              <p:nvPr/>
            </p:nvSpPr>
            <p:spPr>
              <a:xfrm>
                <a:off x="5292080" y="1618650"/>
                <a:ext cx="936104" cy="648816"/>
              </a:xfrm>
              <a:prstGeom prst="roundRect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  <a:effectLst>
                <a:reflection blurRad="6350" stA="50000" endA="300" endPos="55000" dir="5400000" sy="-100000" algn="bl" rotWithShape="0"/>
              </a:effectLst>
              <a:scene3d>
                <a:camera prst="isometricOffAxis2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12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제목 1"/>
          <p:cNvSpPr txBox="1">
            <a:spLocks/>
          </p:cNvSpPr>
          <p:nvPr/>
        </p:nvSpPr>
        <p:spPr>
          <a:xfrm>
            <a:off x="323528" y="777440"/>
            <a:ext cx="7772400" cy="43088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rPr>
              <a:t>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rPr>
              <a:t>부패 개념의 확대</a:t>
            </a: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284172"/>
              </a:solidFill>
              <a:effectLst/>
              <a:uLnTx/>
              <a:uFillTx/>
              <a:latin typeface="Rix밝은고딕 M" pitchFamily="18" charset="-127"/>
              <a:ea typeface="Rix밝은고딕 M" pitchFamily="18" charset="-127"/>
              <a:cs typeface="+mj-cs"/>
            </a:endParaRPr>
          </a:p>
        </p:txBody>
      </p:sp>
      <p:pic>
        <p:nvPicPr>
          <p:cNvPr id="38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71437"/>
            <a:ext cx="328613" cy="100013"/>
          </a:xfrm>
          <a:prstGeom prst="rect">
            <a:avLst/>
          </a:prstGeom>
          <a:noFill/>
        </p:spPr>
      </p:pic>
      <p:grpSp>
        <p:nvGrpSpPr>
          <p:cNvPr id="46" name="그룹 45"/>
          <p:cNvGrpSpPr/>
          <p:nvPr/>
        </p:nvGrpSpPr>
        <p:grpSpPr>
          <a:xfrm>
            <a:off x="323820" y="1196752"/>
            <a:ext cx="8429684" cy="5323117"/>
            <a:chOff x="323820" y="2643182"/>
            <a:chExt cx="8429684" cy="3876687"/>
          </a:xfrm>
        </p:grpSpPr>
        <p:sp>
          <p:nvSpPr>
            <p:cNvPr id="64" name="모서리가 둥근 직사각형 63"/>
            <p:cNvSpPr/>
            <p:nvPr/>
          </p:nvSpPr>
          <p:spPr>
            <a:xfrm>
              <a:off x="323820" y="3019431"/>
              <a:ext cx="8429684" cy="3500438"/>
            </a:xfrm>
            <a:prstGeom prst="roundRect">
              <a:avLst>
                <a:gd name="adj" fmla="val 6934"/>
              </a:avLst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0000">
                  <a:schemeClr val="bg2"/>
                </a:gs>
                <a:gs pos="100000">
                  <a:schemeClr val="bg2">
                    <a:lumMod val="9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  <a:softEdge rad="127000"/>
            </a:effectLst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" name="그룹 59"/>
            <p:cNvGrpSpPr/>
            <p:nvPr/>
          </p:nvGrpSpPr>
          <p:grpSpPr>
            <a:xfrm>
              <a:off x="500312" y="2643182"/>
              <a:ext cx="5216692" cy="884994"/>
              <a:chOff x="395536" y="2338395"/>
              <a:chExt cx="5216692" cy="884994"/>
            </a:xfrm>
          </p:grpSpPr>
          <p:pic>
            <p:nvPicPr>
              <p:cNvPr id="29" name="그림 28" descr="Untitled-1 copy.png"/>
              <p:cNvPicPr>
                <a:picLocks noChangeAspect="1"/>
              </p:cNvPicPr>
              <p:nvPr/>
            </p:nvPicPr>
            <p:blipFill>
              <a:blip r:embed="rId4" cstate="print"/>
              <a:srcRect l="5238" t="17566" r="56349" b="71429"/>
              <a:stretch>
                <a:fillRect/>
              </a:stretch>
            </p:blipFill>
            <p:spPr>
              <a:xfrm>
                <a:off x="395536" y="2338395"/>
                <a:ext cx="5216692" cy="884994"/>
              </a:xfrm>
              <a:prstGeom prst="rect">
                <a:avLst/>
              </a:prstGeom>
            </p:spPr>
          </p:pic>
          <p:sp>
            <p:nvSpPr>
              <p:cNvPr id="31" name="직사각형 30"/>
              <p:cNvSpPr/>
              <p:nvPr/>
            </p:nvSpPr>
            <p:spPr>
              <a:xfrm>
                <a:off x="1596471" y="2508123"/>
                <a:ext cx="3124266" cy="42081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b" anchorCtr="0">
                <a:scene3d>
                  <a:camera prst="orthographicFront"/>
                  <a:lightRig rig="threePt" dir="t"/>
                </a:scene3d>
                <a:sp3d>
                  <a:bevelT w="1270" h="6350"/>
                </a:sp3d>
              </a:bodyPr>
              <a:lstStyle/>
              <a:p>
                <a:pPr algn="ctr">
                  <a:spcAft>
                    <a:spcPts val="600"/>
                  </a:spcAft>
                </a:pPr>
                <a:r>
                  <a:rPr lang="ko-KR" altLang="en-US" b="1" dirty="0" smtClean="0">
                    <a:solidFill>
                      <a:schemeClr val="bg1"/>
                    </a:solidFill>
                    <a:effectLst>
                      <a:outerShdw blurRad="50800" dist="38100" dir="5400000" algn="t" rotWithShape="0">
                        <a:prstClr val="black">
                          <a:alpha val="40000"/>
                        </a:prstClr>
                      </a:outerShdw>
                    </a:effectLst>
                    <a:latin typeface="Rix밝은고딕 B" pitchFamily="18" charset="-127"/>
                    <a:ea typeface="Rix밝은고딕 B" pitchFamily="18" charset="-127"/>
                  </a:rPr>
                  <a:t>공직사회가 </a:t>
                </a:r>
                <a:r>
                  <a:rPr lang="ko-KR" altLang="en-US" b="1" dirty="0" err="1" smtClean="0">
                    <a:solidFill>
                      <a:schemeClr val="bg1"/>
                    </a:solidFill>
                    <a:effectLst>
                      <a:outerShdw blurRad="50800" dist="38100" dir="5400000" algn="t" rotWithShape="0">
                        <a:prstClr val="black">
                          <a:alpha val="40000"/>
                        </a:prstClr>
                      </a:outerShdw>
                    </a:effectLst>
                    <a:latin typeface="Rix밝은고딕 B" pitchFamily="18" charset="-127"/>
                    <a:ea typeface="Rix밝은고딕 B" pitchFamily="18" charset="-127"/>
                  </a:rPr>
                  <a:t>부패하다는</a:t>
                </a:r>
                <a:r>
                  <a:rPr lang="ko-KR" altLang="en-US" b="1" dirty="0" smtClean="0">
                    <a:solidFill>
                      <a:schemeClr val="bg1"/>
                    </a:solidFill>
                    <a:effectLst>
                      <a:outerShdw blurRad="50800" dist="38100" dir="5400000" algn="t" rotWithShape="0">
                        <a:prstClr val="black">
                          <a:alpha val="40000"/>
                        </a:prstClr>
                      </a:outerShdw>
                    </a:effectLst>
                    <a:latin typeface="Rix밝은고딕 B" pitchFamily="18" charset="-127"/>
                    <a:ea typeface="Rix밝은고딕 B" pitchFamily="18" charset="-127"/>
                  </a:rPr>
                  <a:t> 응답 비율</a:t>
                </a:r>
                <a:endParaRPr lang="en-US" altLang="ko-KR" b="1" dirty="0" smtClean="0"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</p:grpSp>
      <p:sp>
        <p:nvSpPr>
          <p:cNvPr id="32" name="직사각형 31"/>
          <p:cNvSpPr/>
          <p:nvPr/>
        </p:nvSpPr>
        <p:spPr>
          <a:xfrm>
            <a:off x="5652120" y="1700808"/>
            <a:ext cx="2130168" cy="420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b" anchorCtr="0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>
              <a:spcAft>
                <a:spcPts val="600"/>
              </a:spcAft>
            </a:pP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조사기관 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: 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국민권익위원회 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)</a:t>
            </a:r>
          </a:p>
        </p:txBody>
      </p:sp>
      <p:sp>
        <p:nvSpPr>
          <p:cNvPr id="59" name="직사각형 58"/>
          <p:cNvSpPr/>
          <p:nvPr/>
        </p:nvSpPr>
        <p:spPr>
          <a:xfrm>
            <a:off x="611560" y="2348880"/>
            <a:ext cx="78581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23825" algn="ctr" latinLnBrk="0">
              <a:spcBef>
                <a:spcPct val="0"/>
              </a:spcBef>
              <a:spcAft>
                <a:spcPts val="300"/>
              </a:spcAft>
              <a:buSzPct val="70000"/>
            </a:pPr>
            <a:r>
              <a:rPr lang="ko-KR" altLang="en-US" sz="2400" b="1" spc="-70" dirty="0" smtClean="0">
                <a:solidFill>
                  <a:srgbClr val="C00000"/>
                </a:solidFill>
                <a:latin typeface="Rix밝은고딕 M" pitchFamily="18" charset="-127"/>
                <a:ea typeface="Rix밝은고딕 M" pitchFamily="18" charset="-127"/>
              </a:rPr>
              <a:t>국민의 </a:t>
            </a:r>
            <a:r>
              <a:rPr lang="en-US" altLang="ko-KR" sz="2400" b="1" spc="-70" dirty="0" smtClean="0">
                <a:solidFill>
                  <a:srgbClr val="C00000"/>
                </a:solidFill>
                <a:latin typeface="Rix밝은고딕 M" pitchFamily="18" charset="-127"/>
                <a:ea typeface="Rix밝은고딕 M" pitchFamily="18" charset="-127"/>
              </a:rPr>
              <a:t>54.3%</a:t>
            </a:r>
            <a:r>
              <a:rPr lang="ko-KR" altLang="en-US" sz="2400" b="1" spc="-70" dirty="0" smtClean="0">
                <a:solidFill>
                  <a:srgbClr val="584C2E"/>
                </a:solidFill>
                <a:latin typeface="Rix밝은고딕 M" pitchFamily="18" charset="-127"/>
                <a:ea typeface="Rix밝은고딕 M" pitchFamily="18" charset="-127"/>
              </a:rPr>
              <a:t>가 공직사회가 부패하다고 인식</a:t>
            </a:r>
            <a:r>
              <a:rPr lang="en-US" altLang="ko-KR" sz="2400" b="1" spc="-70" dirty="0" smtClean="0">
                <a:solidFill>
                  <a:srgbClr val="584C2E"/>
                </a:solidFill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b="1" spc="-70" dirty="0" smtClean="0">
                <a:solidFill>
                  <a:schemeClr val="accent1"/>
                </a:solidFill>
                <a:latin typeface="Rix밝은고딕 M" pitchFamily="18" charset="-127"/>
                <a:ea typeface="Rix밝은고딕 M" pitchFamily="18" charset="-127"/>
              </a:rPr>
              <a:t>공무원은 </a:t>
            </a:r>
            <a:r>
              <a:rPr lang="en-US" altLang="ko-KR" sz="2400" b="1" spc="-70" dirty="0" smtClean="0">
                <a:solidFill>
                  <a:schemeClr val="accent1"/>
                </a:solidFill>
                <a:latin typeface="Rix밝은고딕 M" pitchFamily="18" charset="-127"/>
                <a:ea typeface="Rix밝은고딕 M" pitchFamily="18" charset="-127"/>
              </a:rPr>
              <a:t>4.0%</a:t>
            </a:r>
            <a:r>
              <a:rPr lang="ko-KR" altLang="en-US" sz="2400" b="1" spc="-70" dirty="0" smtClean="0">
                <a:solidFill>
                  <a:srgbClr val="584C2E"/>
                </a:solidFill>
                <a:latin typeface="Rix밝은고딕 M" pitchFamily="18" charset="-127"/>
                <a:ea typeface="Rix밝은고딕 M" pitchFamily="18" charset="-127"/>
              </a:rPr>
              <a:t>만이 부패하다고 대답</a:t>
            </a:r>
          </a:p>
        </p:txBody>
      </p:sp>
      <p:grpSp>
        <p:nvGrpSpPr>
          <p:cNvPr id="35" name="그룹 28"/>
          <p:cNvGrpSpPr/>
          <p:nvPr/>
        </p:nvGrpSpPr>
        <p:grpSpPr>
          <a:xfrm>
            <a:off x="827584" y="5304388"/>
            <a:ext cx="631754" cy="735605"/>
            <a:chOff x="541176" y="3555829"/>
            <a:chExt cx="841751" cy="893407"/>
          </a:xfrm>
        </p:grpSpPr>
        <p:grpSp>
          <p:nvGrpSpPr>
            <p:cNvPr id="57" name="그룹 22"/>
            <p:cNvGrpSpPr/>
            <p:nvPr/>
          </p:nvGrpSpPr>
          <p:grpSpPr>
            <a:xfrm>
              <a:off x="541176" y="3611740"/>
              <a:ext cx="841751" cy="837496"/>
              <a:chOff x="382836" y="1772816"/>
              <a:chExt cx="962258" cy="957393"/>
            </a:xfrm>
          </p:grpSpPr>
          <p:sp>
            <p:nvSpPr>
              <p:cNvPr id="63" name="눈물 방울 62"/>
              <p:cNvSpPr/>
              <p:nvPr/>
            </p:nvSpPr>
            <p:spPr>
              <a:xfrm rot="3040131">
                <a:off x="387702" y="1772817"/>
                <a:ext cx="957393" cy="957391"/>
              </a:xfrm>
              <a:prstGeom prst="teardrop">
                <a:avLst/>
              </a:prstGeom>
              <a:solidFill>
                <a:srgbClr val="F8687D">
                  <a:alpha val="41961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b" anchorCtr="0">
                <a:scene3d>
                  <a:camera prst="orthographicFront"/>
                  <a:lightRig rig="threePt" dir="t"/>
                </a:scene3d>
                <a:sp3d>
                  <a:bevelT w="1270" h="6350"/>
                </a:sp3d>
              </a:bodyPr>
              <a:lstStyle/>
              <a:p>
                <a:pPr algn="ctr">
                  <a:spcAft>
                    <a:spcPts val="600"/>
                  </a:spcAft>
                </a:pPr>
                <a:endParaRPr lang="en-US" altLang="ko-KR" sz="1200" dirty="0">
                  <a:latin typeface="산돌고딕 M" pitchFamily="18" charset="-127"/>
                  <a:ea typeface="산돌고딕 M" pitchFamily="18" charset="-127"/>
                </a:endParaRPr>
              </a:p>
            </p:txBody>
          </p:sp>
          <p:sp>
            <p:nvSpPr>
              <p:cNvPr id="65" name="직사각형 64"/>
              <p:cNvSpPr/>
              <p:nvPr/>
            </p:nvSpPr>
            <p:spPr>
              <a:xfrm>
                <a:off x="382836" y="2291403"/>
                <a:ext cx="957393" cy="30932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b" anchorCtr="0">
                <a:scene3d>
                  <a:camera prst="orthographicFront"/>
                  <a:lightRig rig="threePt" dir="t"/>
                </a:scene3d>
                <a:sp3d>
                  <a:bevelT w="1270" h="6350"/>
                </a:sp3d>
              </a:bodyPr>
              <a:lstStyle/>
              <a:p>
                <a:pPr algn="ctr">
                  <a:spcAft>
                    <a:spcPts val="600"/>
                  </a:spcAft>
                </a:pPr>
                <a:r>
                  <a:rPr lang="ko-KR" altLang="en-US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Rix밝은고딕 B" pitchFamily="18" charset="-127"/>
                    <a:ea typeface="Rix밝은고딕 B" pitchFamily="18" charset="-127"/>
                  </a:rPr>
                  <a:t>공무원</a:t>
                </a:r>
                <a:endParaRPr lang="en-US" altLang="ko-KR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pic>
          <p:nvPicPr>
            <p:cNvPr id="58" name="그림 12" descr="그림4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5702" y="3555829"/>
              <a:ext cx="460497" cy="460497"/>
            </a:xfrm>
            <a:prstGeom prst="rect">
              <a:avLst/>
            </a:prstGeom>
          </p:spPr>
        </p:pic>
      </p:grpSp>
      <p:grpSp>
        <p:nvGrpSpPr>
          <p:cNvPr id="36" name="그룹 15"/>
          <p:cNvGrpSpPr/>
          <p:nvPr/>
        </p:nvGrpSpPr>
        <p:grpSpPr>
          <a:xfrm>
            <a:off x="827584" y="3487452"/>
            <a:ext cx="631869" cy="749125"/>
            <a:chOff x="377795" y="1690129"/>
            <a:chExt cx="962433" cy="1040080"/>
          </a:xfrm>
        </p:grpSpPr>
        <p:grpSp>
          <p:nvGrpSpPr>
            <p:cNvPr id="41" name="그룹 11"/>
            <p:cNvGrpSpPr/>
            <p:nvPr/>
          </p:nvGrpSpPr>
          <p:grpSpPr>
            <a:xfrm>
              <a:off x="377795" y="1772817"/>
              <a:ext cx="962433" cy="957392"/>
              <a:chOff x="377795" y="1772817"/>
              <a:chExt cx="962433" cy="957392"/>
            </a:xfrm>
          </p:grpSpPr>
          <p:sp>
            <p:nvSpPr>
              <p:cNvPr id="44" name="눈물 방울 9"/>
              <p:cNvSpPr/>
              <p:nvPr/>
            </p:nvSpPr>
            <p:spPr>
              <a:xfrm rot="2685263">
                <a:off x="377795" y="1772817"/>
                <a:ext cx="957391" cy="957392"/>
              </a:xfrm>
              <a:prstGeom prst="teardrop">
                <a:avLst/>
              </a:prstGeom>
              <a:solidFill>
                <a:srgbClr val="3993A5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b" anchorCtr="0">
                <a:scene3d>
                  <a:camera prst="orthographicFront"/>
                  <a:lightRig rig="threePt" dir="t"/>
                </a:scene3d>
                <a:sp3d>
                  <a:bevelT w="1270" h="6350"/>
                </a:sp3d>
              </a:bodyPr>
              <a:lstStyle/>
              <a:p>
                <a:pPr algn="ctr">
                  <a:spcAft>
                    <a:spcPts val="600"/>
                  </a:spcAft>
                </a:pPr>
                <a:endParaRPr lang="en-US" altLang="ko-KR" sz="1400" dirty="0">
                  <a:latin typeface="산돌고딕 M" pitchFamily="18" charset="-127"/>
                  <a:ea typeface="산돌고딕 M" pitchFamily="18" charset="-127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382836" y="2226070"/>
                <a:ext cx="957392" cy="30932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b" anchorCtr="0">
                <a:scene3d>
                  <a:camera prst="orthographicFront"/>
                  <a:lightRig rig="threePt" dir="t"/>
                </a:scene3d>
                <a:sp3d>
                  <a:bevelT w="1270" h="6350"/>
                </a:sp3d>
              </a:bodyPr>
              <a:lstStyle/>
              <a:p>
                <a:pPr algn="ctr">
                  <a:spcAft>
                    <a:spcPts val="600"/>
                  </a:spcAft>
                </a:pPr>
                <a:r>
                  <a:rPr lang="ko-KR" altLang="en-US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Rix밝은고딕 B" pitchFamily="18" charset="-127"/>
                    <a:ea typeface="Rix밝은고딕 B" pitchFamily="18" charset="-127"/>
                  </a:rPr>
                  <a:t>일반국민</a:t>
                </a:r>
                <a:endParaRPr lang="en-US" altLang="ko-KR" sz="1200" dirty="0">
                  <a:latin typeface="산돌고딕 M" pitchFamily="18" charset="-127"/>
                  <a:ea typeface="산돌고딕 M" pitchFamily="18" charset="-127"/>
                </a:endParaRPr>
              </a:p>
            </p:txBody>
          </p:sp>
        </p:grpSp>
        <p:pic>
          <p:nvPicPr>
            <p:cNvPr id="42" name="그림 41" descr="그림1-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9912" y="1690129"/>
              <a:ext cx="555869" cy="555868"/>
            </a:xfrm>
            <a:prstGeom prst="rect">
              <a:avLst/>
            </a:prstGeom>
          </p:spPr>
        </p:pic>
      </p:grpSp>
      <p:sp>
        <p:nvSpPr>
          <p:cNvPr id="23" name="직사각형 22"/>
          <p:cNvSpPr/>
          <p:nvPr/>
        </p:nvSpPr>
        <p:spPr>
          <a:xfrm>
            <a:off x="1691680" y="3212976"/>
            <a:ext cx="6696744" cy="3096344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직선 연결선 27"/>
          <p:cNvCxnSpPr/>
          <p:nvPr/>
        </p:nvCxnSpPr>
        <p:spPr>
          <a:xfrm>
            <a:off x="1835696" y="443711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1835696" y="479715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1835696" y="515719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1835696" y="551723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1835696" y="587727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1835696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>
            <a:off x="2699792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3707904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4572000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5436096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6444208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>
            <a:off x="7321952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8258056" y="5877272"/>
            <a:ext cx="0" cy="7200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1952416" y="5925752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 smtClean="0"/>
              <a:t>2007</a:t>
            </a:r>
            <a:r>
              <a:rPr lang="ko-KR" altLang="en-US" sz="1100" b="1" dirty="0" smtClean="0"/>
              <a:t>년</a:t>
            </a:r>
            <a:endParaRPr lang="ko-KR" altLang="en-US" sz="11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3779912" y="5925752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 smtClean="0"/>
              <a:t>2009</a:t>
            </a:r>
            <a:r>
              <a:rPr lang="ko-KR" altLang="en-US" sz="1100" b="1" dirty="0" smtClean="0"/>
              <a:t>년</a:t>
            </a:r>
            <a:endParaRPr lang="ko-KR" altLang="en-US" sz="11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2843808" y="5925752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 smtClean="0"/>
              <a:t>2008</a:t>
            </a:r>
            <a:r>
              <a:rPr lang="ko-KR" altLang="en-US" sz="1100" b="1" dirty="0" smtClean="0"/>
              <a:t>년</a:t>
            </a:r>
            <a:endParaRPr lang="ko-KR" altLang="en-US" sz="11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4644008" y="5925752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 smtClean="0"/>
              <a:t>2010</a:t>
            </a:r>
            <a:r>
              <a:rPr lang="ko-KR" altLang="en-US" sz="1100" b="1" dirty="0" smtClean="0"/>
              <a:t>년</a:t>
            </a:r>
            <a:endParaRPr lang="ko-KR" altLang="en-US" sz="11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5580112" y="5925752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 smtClean="0"/>
              <a:t>2011</a:t>
            </a:r>
            <a:r>
              <a:rPr lang="ko-KR" altLang="en-US" sz="1100" b="1" dirty="0" smtClean="0"/>
              <a:t>년</a:t>
            </a:r>
            <a:endParaRPr lang="ko-KR" altLang="en-US" sz="11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6516216" y="5925752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 smtClean="0"/>
              <a:t>2012</a:t>
            </a:r>
            <a:r>
              <a:rPr lang="ko-KR" altLang="en-US" sz="1100" b="1" dirty="0" smtClean="0"/>
              <a:t>년</a:t>
            </a:r>
            <a:endParaRPr lang="ko-KR" altLang="en-US" sz="11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380312" y="5925752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 smtClean="0"/>
              <a:t>2013</a:t>
            </a:r>
            <a:r>
              <a:rPr lang="ko-KR" altLang="en-US" sz="1100" b="1" dirty="0" smtClean="0"/>
              <a:t>년</a:t>
            </a:r>
            <a:endParaRPr lang="ko-KR" altLang="en-US" sz="1100" b="1" dirty="0"/>
          </a:p>
        </p:txBody>
      </p:sp>
      <p:cxnSp>
        <p:nvCxnSpPr>
          <p:cNvPr id="25" name="직선 연결선 24"/>
          <p:cNvCxnSpPr/>
          <p:nvPr/>
        </p:nvCxnSpPr>
        <p:spPr>
          <a:xfrm>
            <a:off x="1835696" y="335699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1835696" y="371703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1835696" y="4077072"/>
            <a:ext cx="640871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66" name="그룹 165"/>
          <p:cNvGrpSpPr/>
          <p:nvPr/>
        </p:nvGrpSpPr>
        <p:grpSpPr>
          <a:xfrm>
            <a:off x="2028478" y="3501008"/>
            <a:ext cx="5999906" cy="846680"/>
            <a:chOff x="2028478" y="3501008"/>
            <a:chExt cx="5999906" cy="846680"/>
          </a:xfrm>
        </p:grpSpPr>
        <p:grpSp>
          <p:nvGrpSpPr>
            <p:cNvPr id="81" name="그룹 80"/>
            <p:cNvGrpSpPr/>
            <p:nvPr/>
          </p:nvGrpSpPr>
          <p:grpSpPr>
            <a:xfrm>
              <a:off x="2267744" y="3789040"/>
              <a:ext cx="5544616" cy="504056"/>
              <a:chOff x="2267744" y="620688"/>
              <a:chExt cx="5544616" cy="504056"/>
            </a:xfrm>
          </p:grpSpPr>
          <p:cxnSp>
            <p:nvCxnSpPr>
              <p:cNvPr id="70" name="직선 연결선 69"/>
              <p:cNvCxnSpPr/>
              <p:nvPr/>
            </p:nvCxnSpPr>
            <p:spPr>
              <a:xfrm>
                <a:off x="2267744" y="620688"/>
                <a:ext cx="936104" cy="0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2" name="직선 연결선 71"/>
              <p:cNvCxnSpPr/>
              <p:nvPr/>
            </p:nvCxnSpPr>
            <p:spPr>
              <a:xfrm>
                <a:off x="3203848" y="620688"/>
                <a:ext cx="936104" cy="0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73"/>
              <p:cNvCxnSpPr/>
              <p:nvPr/>
            </p:nvCxnSpPr>
            <p:spPr>
              <a:xfrm>
                <a:off x="4139952" y="620688"/>
                <a:ext cx="936104" cy="144016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75"/>
              <p:cNvCxnSpPr/>
              <p:nvPr/>
            </p:nvCxnSpPr>
            <p:spPr>
              <a:xfrm flipV="1">
                <a:off x="5076056" y="620688"/>
                <a:ext cx="936104" cy="144016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8" name="직선 연결선 77"/>
              <p:cNvCxnSpPr/>
              <p:nvPr/>
            </p:nvCxnSpPr>
            <p:spPr>
              <a:xfrm>
                <a:off x="6012160" y="620688"/>
                <a:ext cx="864096" cy="504056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0" name="직선 연결선 79"/>
              <p:cNvCxnSpPr/>
              <p:nvPr/>
            </p:nvCxnSpPr>
            <p:spPr>
              <a:xfrm flipV="1">
                <a:off x="6876256" y="692696"/>
                <a:ext cx="936104" cy="432048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82" name="순서도: 판단 81"/>
            <p:cNvSpPr/>
            <p:nvPr/>
          </p:nvSpPr>
          <p:spPr>
            <a:xfrm>
              <a:off x="2236680" y="3739400"/>
              <a:ext cx="108000" cy="108000"/>
            </a:xfrm>
            <a:prstGeom prst="flowChartDecision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순서도: 판단 82"/>
            <p:cNvSpPr/>
            <p:nvPr/>
          </p:nvSpPr>
          <p:spPr>
            <a:xfrm>
              <a:off x="3145488" y="3744328"/>
              <a:ext cx="108000" cy="108000"/>
            </a:xfrm>
            <a:prstGeom prst="flowChartDecision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순서도: 판단 83"/>
            <p:cNvSpPr/>
            <p:nvPr/>
          </p:nvSpPr>
          <p:spPr>
            <a:xfrm>
              <a:off x="4095240" y="3744328"/>
              <a:ext cx="108000" cy="108000"/>
            </a:xfrm>
            <a:prstGeom prst="flowChartDecision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순서도: 판단 84"/>
            <p:cNvSpPr/>
            <p:nvPr/>
          </p:nvSpPr>
          <p:spPr>
            <a:xfrm>
              <a:off x="5017696" y="3878464"/>
              <a:ext cx="108000" cy="108000"/>
            </a:xfrm>
            <a:prstGeom prst="flowChartDecision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순서도: 판단 85"/>
            <p:cNvSpPr/>
            <p:nvPr/>
          </p:nvSpPr>
          <p:spPr>
            <a:xfrm>
              <a:off x="5981096" y="3744328"/>
              <a:ext cx="108000" cy="108000"/>
            </a:xfrm>
            <a:prstGeom prst="flowChartDecision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순서도: 판단 86"/>
            <p:cNvSpPr/>
            <p:nvPr/>
          </p:nvSpPr>
          <p:spPr>
            <a:xfrm>
              <a:off x="6840264" y="4239688"/>
              <a:ext cx="108000" cy="108000"/>
            </a:xfrm>
            <a:prstGeom prst="flowChartDecision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 </a:t>
              </a:r>
              <a:endParaRPr lang="ko-KR" altLang="en-US" dirty="0"/>
            </a:p>
          </p:txBody>
        </p:sp>
        <p:sp>
          <p:nvSpPr>
            <p:cNvPr id="88" name="순서도: 판단 87"/>
            <p:cNvSpPr/>
            <p:nvPr/>
          </p:nvSpPr>
          <p:spPr>
            <a:xfrm>
              <a:off x="7740352" y="3816336"/>
              <a:ext cx="108000" cy="108000"/>
            </a:xfrm>
            <a:prstGeom prst="flowChartDecision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 </a:t>
              </a:r>
              <a:endParaRPr lang="ko-KR" altLang="en-US" dirty="0"/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2028478" y="3501008"/>
              <a:ext cx="57606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dirty="0" smtClean="0"/>
                <a:t>57.2</a:t>
              </a:r>
              <a:endParaRPr lang="ko-KR" altLang="en-US" sz="1000" b="1" dirty="0"/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2915816" y="3501008"/>
              <a:ext cx="57606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dirty="0" smtClean="0"/>
                <a:t>57.1</a:t>
              </a:r>
              <a:endParaRPr lang="ko-KR" altLang="en-US" sz="1000" b="1" dirty="0"/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3779912" y="3501008"/>
              <a:ext cx="57606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dirty="0" smtClean="0"/>
                <a:t>56.6</a:t>
              </a:r>
              <a:endParaRPr lang="ko-KR" altLang="en-US" sz="1000" b="1" dirty="0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4788024" y="3645024"/>
              <a:ext cx="57606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dirty="0" smtClean="0"/>
                <a:t>54.1</a:t>
              </a:r>
              <a:endParaRPr lang="ko-KR" altLang="en-US" sz="1000" b="1" dirty="0"/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5724128" y="3501008"/>
              <a:ext cx="57606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dirty="0" smtClean="0"/>
                <a:t>56.7</a:t>
              </a:r>
              <a:endParaRPr lang="ko-KR" altLang="en-US" sz="1000" b="1" dirty="0"/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6588224" y="3933056"/>
              <a:ext cx="57606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dirty="0" smtClean="0"/>
                <a:t>42.4</a:t>
              </a:r>
              <a:endParaRPr lang="ko-KR" altLang="en-US" sz="1000" b="1" dirty="0"/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7452320" y="3573016"/>
              <a:ext cx="57606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dirty="0" smtClean="0"/>
                <a:t>54.3</a:t>
              </a:r>
              <a:endParaRPr lang="ko-KR" altLang="en-US" sz="1000" b="1" dirty="0"/>
            </a:p>
          </p:txBody>
        </p:sp>
      </p:grpSp>
      <p:grpSp>
        <p:nvGrpSpPr>
          <p:cNvPr id="167" name="그룹 166"/>
          <p:cNvGrpSpPr/>
          <p:nvPr/>
        </p:nvGrpSpPr>
        <p:grpSpPr>
          <a:xfrm>
            <a:off x="2123728" y="5301208"/>
            <a:ext cx="5923706" cy="578148"/>
            <a:chOff x="2123728" y="5301208"/>
            <a:chExt cx="5923706" cy="578148"/>
          </a:xfrm>
        </p:grpSpPr>
        <p:sp>
          <p:nvSpPr>
            <p:cNvPr id="106" name="직사각형 105"/>
            <p:cNvSpPr/>
            <p:nvPr/>
          </p:nvSpPr>
          <p:spPr>
            <a:xfrm>
              <a:off x="4101852" y="5771356"/>
              <a:ext cx="108000" cy="10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62" name="그룹 161"/>
            <p:cNvGrpSpPr/>
            <p:nvPr/>
          </p:nvGrpSpPr>
          <p:grpSpPr>
            <a:xfrm>
              <a:off x="2123728" y="5301208"/>
              <a:ext cx="5923706" cy="549573"/>
              <a:chOff x="2123728" y="5301208"/>
              <a:chExt cx="5923706" cy="549573"/>
            </a:xfrm>
          </p:grpSpPr>
          <p:grpSp>
            <p:nvGrpSpPr>
              <p:cNvPr id="160" name="그룹 159"/>
              <p:cNvGrpSpPr/>
              <p:nvPr/>
            </p:nvGrpSpPr>
            <p:grpSpPr>
              <a:xfrm>
                <a:off x="2258219" y="5608290"/>
                <a:ext cx="5571083" cy="242491"/>
                <a:chOff x="2258219" y="5608290"/>
                <a:chExt cx="5571083" cy="242491"/>
              </a:xfrm>
            </p:grpSpPr>
            <p:grpSp>
              <p:nvGrpSpPr>
                <p:cNvPr id="103" name="그룹 102"/>
                <p:cNvGrpSpPr/>
                <p:nvPr/>
              </p:nvGrpSpPr>
              <p:grpSpPr>
                <a:xfrm>
                  <a:off x="2267744" y="5670773"/>
                  <a:ext cx="5544616" cy="144016"/>
                  <a:chOff x="2267744" y="2564904"/>
                  <a:chExt cx="5544616" cy="144016"/>
                </a:xfrm>
              </p:grpSpPr>
              <p:cxnSp>
                <p:nvCxnSpPr>
                  <p:cNvPr id="92" name="직선 연결선 91"/>
                  <p:cNvCxnSpPr/>
                  <p:nvPr/>
                </p:nvCxnSpPr>
                <p:spPr>
                  <a:xfrm>
                    <a:off x="2267744" y="2564904"/>
                    <a:ext cx="936104" cy="72008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직선 연결선 93"/>
                  <p:cNvCxnSpPr/>
                  <p:nvPr/>
                </p:nvCxnSpPr>
                <p:spPr>
                  <a:xfrm>
                    <a:off x="3203848" y="2636912"/>
                    <a:ext cx="936104" cy="72008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직선 연결선 95"/>
                  <p:cNvCxnSpPr/>
                  <p:nvPr/>
                </p:nvCxnSpPr>
                <p:spPr>
                  <a:xfrm>
                    <a:off x="4139952" y="2708920"/>
                    <a:ext cx="864096" cy="0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직선 연결선 97"/>
                  <p:cNvCxnSpPr/>
                  <p:nvPr/>
                </p:nvCxnSpPr>
                <p:spPr>
                  <a:xfrm flipV="1">
                    <a:off x="5004048" y="2636912"/>
                    <a:ext cx="936104" cy="72008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직선 연결선 99"/>
                  <p:cNvCxnSpPr/>
                  <p:nvPr/>
                </p:nvCxnSpPr>
                <p:spPr>
                  <a:xfrm>
                    <a:off x="5940152" y="2636912"/>
                    <a:ext cx="936104" cy="72008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직선 연결선 101"/>
                  <p:cNvCxnSpPr/>
                  <p:nvPr/>
                </p:nvCxnSpPr>
                <p:spPr>
                  <a:xfrm flipV="1">
                    <a:off x="6876256" y="2564904"/>
                    <a:ext cx="936104" cy="144016"/>
                  </a:xfrm>
                  <a:prstGeom prst="line">
                    <a:avLst/>
                  </a:prstGeom>
                  <a:ln w="28575"/>
                </p:spPr>
                <p:style>
                  <a:lnRef idx="1">
                    <a:schemeClr val="accent3"/>
                  </a:lnRef>
                  <a:fillRef idx="0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04" name="직사각형 103"/>
                <p:cNvSpPr/>
                <p:nvPr/>
              </p:nvSpPr>
              <p:spPr>
                <a:xfrm>
                  <a:off x="2258219" y="5632673"/>
                  <a:ext cx="108000" cy="10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5" name="직사각형 104"/>
                <p:cNvSpPr/>
                <p:nvPr/>
              </p:nvSpPr>
              <p:spPr>
                <a:xfrm>
                  <a:off x="3194323" y="5714206"/>
                  <a:ext cx="108000" cy="10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7" name="직사각형 106"/>
                <p:cNvSpPr/>
                <p:nvPr/>
              </p:nvSpPr>
              <p:spPr>
                <a:xfrm>
                  <a:off x="4975473" y="5742781"/>
                  <a:ext cx="108000" cy="10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8" name="직사각형 107"/>
                <p:cNvSpPr/>
                <p:nvPr/>
              </p:nvSpPr>
              <p:spPr>
                <a:xfrm>
                  <a:off x="5906244" y="5704681"/>
                  <a:ext cx="108000" cy="10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9" name="직사각형 108"/>
                <p:cNvSpPr/>
                <p:nvPr/>
              </p:nvSpPr>
              <p:spPr>
                <a:xfrm>
                  <a:off x="6838156" y="5742781"/>
                  <a:ext cx="108000" cy="10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0" name="직사각형 109"/>
                <p:cNvSpPr/>
                <p:nvPr/>
              </p:nvSpPr>
              <p:spPr>
                <a:xfrm>
                  <a:off x="7721302" y="5608290"/>
                  <a:ext cx="108000" cy="10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46" name="TextBox 145"/>
              <p:cNvSpPr txBox="1"/>
              <p:nvPr/>
            </p:nvSpPr>
            <p:spPr>
              <a:xfrm>
                <a:off x="2123728" y="5301208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4.3</a:t>
                </a:r>
                <a:endParaRPr lang="ko-KR" altLang="en-US" sz="1000" b="1" dirty="0"/>
              </a:p>
            </p:txBody>
          </p:sp>
          <p:sp>
            <p:nvSpPr>
              <p:cNvPr id="147" name="TextBox 146"/>
              <p:cNvSpPr txBox="1"/>
              <p:nvPr/>
            </p:nvSpPr>
            <p:spPr>
              <a:xfrm>
                <a:off x="2915816" y="5373216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3.1</a:t>
                </a:r>
                <a:endParaRPr lang="ko-KR" altLang="en-US" sz="1000" b="1" dirty="0"/>
              </a:p>
            </p:txBody>
          </p:sp>
          <p:sp>
            <p:nvSpPr>
              <p:cNvPr id="148" name="TextBox 147"/>
              <p:cNvSpPr txBox="1"/>
              <p:nvPr/>
            </p:nvSpPr>
            <p:spPr>
              <a:xfrm>
                <a:off x="3779912" y="5517232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2.8</a:t>
                </a:r>
                <a:endParaRPr lang="ko-KR" altLang="en-US" sz="1000" b="1" dirty="0"/>
              </a:p>
            </p:txBody>
          </p:sp>
          <p:sp>
            <p:nvSpPr>
              <p:cNvPr id="149" name="TextBox 148"/>
              <p:cNvSpPr txBox="1"/>
              <p:nvPr/>
            </p:nvSpPr>
            <p:spPr>
              <a:xfrm>
                <a:off x="4788024" y="5445224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2.4</a:t>
                </a:r>
                <a:endParaRPr lang="ko-KR" altLang="en-US" sz="1000" b="1" dirty="0"/>
              </a:p>
            </p:txBody>
          </p:sp>
          <p:sp>
            <p:nvSpPr>
              <p:cNvPr id="150" name="TextBox 149"/>
              <p:cNvSpPr txBox="1"/>
              <p:nvPr/>
            </p:nvSpPr>
            <p:spPr>
              <a:xfrm>
                <a:off x="5724128" y="5373216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2.9</a:t>
                </a:r>
                <a:endParaRPr lang="ko-KR" altLang="en-US" sz="1000" b="1" dirty="0"/>
              </a:p>
            </p:txBody>
          </p:sp>
          <p:sp>
            <p:nvSpPr>
              <p:cNvPr id="151" name="TextBox 150"/>
              <p:cNvSpPr txBox="1"/>
              <p:nvPr/>
            </p:nvSpPr>
            <p:spPr>
              <a:xfrm>
                <a:off x="6588224" y="5445224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1.7</a:t>
                </a:r>
                <a:endParaRPr lang="ko-KR" altLang="en-US" sz="1000" b="1" dirty="0"/>
              </a:p>
            </p:txBody>
          </p:sp>
          <p:sp>
            <p:nvSpPr>
              <p:cNvPr id="152" name="TextBox 151"/>
              <p:cNvSpPr txBox="1"/>
              <p:nvPr/>
            </p:nvSpPr>
            <p:spPr>
              <a:xfrm>
                <a:off x="7471370" y="5354166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4.0</a:t>
                </a:r>
                <a:endParaRPr lang="ko-KR" altLang="en-US" sz="1000" b="1" dirty="0"/>
              </a:p>
            </p:txBody>
          </p:sp>
        </p:grpSp>
      </p:grpSp>
      <p:grpSp>
        <p:nvGrpSpPr>
          <p:cNvPr id="165" name="그룹 164"/>
          <p:cNvGrpSpPr/>
          <p:nvPr/>
        </p:nvGrpSpPr>
        <p:grpSpPr>
          <a:xfrm>
            <a:off x="1835696" y="5555332"/>
            <a:ext cx="6048672" cy="388199"/>
            <a:chOff x="1835696" y="5575939"/>
            <a:chExt cx="6048672" cy="388199"/>
          </a:xfrm>
        </p:grpSpPr>
        <p:grpSp>
          <p:nvGrpSpPr>
            <p:cNvPr id="164" name="그룹 163"/>
            <p:cNvGrpSpPr/>
            <p:nvPr/>
          </p:nvGrpSpPr>
          <p:grpSpPr>
            <a:xfrm>
              <a:off x="1835696" y="5575939"/>
              <a:ext cx="6048672" cy="388199"/>
              <a:chOff x="1907704" y="6888548"/>
              <a:chExt cx="6048672" cy="388199"/>
            </a:xfrm>
          </p:grpSpPr>
          <p:sp>
            <p:nvSpPr>
              <p:cNvPr id="153" name="TextBox 152"/>
              <p:cNvSpPr txBox="1"/>
              <p:nvPr/>
            </p:nvSpPr>
            <p:spPr>
              <a:xfrm>
                <a:off x="1907704" y="6888548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3.8</a:t>
                </a:r>
                <a:endParaRPr lang="ko-KR" altLang="en-US" sz="1000" b="1" dirty="0"/>
              </a:p>
            </p:txBody>
          </p:sp>
          <p:sp>
            <p:nvSpPr>
              <p:cNvPr id="154" name="TextBox 153"/>
              <p:cNvSpPr txBox="1"/>
              <p:nvPr/>
            </p:nvSpPr>
            <p:spPr>
              <a:xfrm>
                <a:off x="2771800" y="6926440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2.5</a:t>
                </a:r>
                <a:endParaRPr lang="ko-KR" altLang="en-US" sz="1000" b="1" dirty="0"/>
              </a:p>
            </p:txBody>
          </p:sp>
          <p:sp>
            <p:nvSpPr>
              <p:cNvPr id="155" name="TextBox 154"/>
              <p:cNvSpPr txBox="1"/>
              <p:nvPr/>
            </p:nvSpPr>
            <p:spPr>
              <a:xfrm>
                <a:off x="3635896" y="6998448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2.3</a:t>
                </a:r>
                <a:endParaRPr lang="ko-KR" altLang="en-US" sz="1000" b="1" dirty="0"/>
              </a:p>
            </p:txBody>
          </p:sp>
          <p:sp>
            <p:nvSpPr>
              <p:cNvPr id="156" name="TextBox 155"/>
              <p:cNvSpPr txBox="1"/>
              <p:nvPr/>
            </p:nvSpPr>
            <p:spPr>
              <a:xfrm>
                <a:off x="4624958" y="7022831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2.7</a:t>
                </a:r>
                <a:endParaRPr lang="ko-KR" altLang="en-US" sz="1000" b="1" dirty="0"/>
              </a:p>
            </p:txBody>
          </p:sp>
          <p:sp>
            <p:nvSpPr>
              <p:cNvPr id="157" name="TextBox 156"/>
              <p:cNvSpPr txBox="1"/>
              <p:nvPr/>
            </p:nvSpPr>
            <p:spPr>
              <a:xfrm>
                <a:off x="5580112" y="6960556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b="1" dirty="0" smtClean="0"/>
                  <a:t>2.9</a:t>
                </a:r>
                <a:endParaRPr lang="ko-KR" altLang="en-US" sz="1000" b="1" dirty="0"/>
              </a:p>
            </p:txBody>
          </p:sp>
          <p:sp>
            <p:nvSpPr>
              <p:cNvPr id="158" name="TextBox 157"/>
              <p:cNvSpPr txBox="1"/>
              <p:nvPr/>
            </p:nvSpPr>
            <p:spPr>
              <a:xfrm>
                <a:off x="6516216" y="6998448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00" b="1" dirty="0" smtClean="0"/>
                  <a:t>3.0</a:t>
                </a:r>
                <a:endParaRPr lang="ko-KR" altLang="en-US" sz="1000" b="1" dirty="0"/>
              </a:p>
            </p:txBody>
          </p:sp>
          <p:sp>
            <p:nvSpPr>
              <p:cNvPr id="159" name="TextBox 158"/>
              <p:cNvSpPr txBox="1"/>
              <p:nvPr/>
            </p:nvSpPr>
            <p:spPr>
              <a:xfrm>
                <a:off x="7380312" y="6998448"/>
                <a:ext cx="576064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00" b="1" dirty="0" smtClean="0"/>
                  <a:t>2.1</a:t>
                </a:r>
                <a:endParaRPr lang="ko-KR" altLang="en-US" sz="1000" b="1" dirty="0"/>
              </a:p>
            </p:txBody>
          </p:sp>
        </p:grpSp>
        <p:grpSp>
          <p:nvGrpSpPr>
            <p:cNvPr id="163" name="그룹 162"/>
            <p:cNvGrpSpPr/>
            <p:nvPr/>
          </p:nvGrpSpPr>
          <p:grpSpPr>
            <a:xfrm>
              <a:off x="2255044" y="5661248"/>
              <a:ext cx="5574258" cy="222350"/>
              <a:chOff x="2274094" y="6079529"/>
              <a:chExt cx="5574258" cy="222350"/>
            </a:xfrm>
          </p:grpSpPr>
          <p:sp>
            <p:nvSpPr>
              <p:cNvPr id="131" name="이등변 삼각형 130"/>
              <p:cNvSpPr/>
              <p:nvPr/>
            </p:nvSpPr>
            <p:spPr>
              <a:xfrm>
                <a:off x="2274094" y="6079529"/>
                <a:ext cx="108000" cy="10800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2" name="이등변 삼각형 131"/>
              <p:cNvSpPr/>
              <p:nvPr/>
            </p:nvSpPr>
            <p:spPr>
              <a:xfrm>
                <a:off x="3203848" y="6193879"/>
                <a:ext cx="108000" cy="10800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3" name="이등변 삼각형 132"/>
              <p:cNvSpPr/>
              <p:nvPr/>
            </p:nvSpPr>
            <p:spPr>
              <a:xfrm>
                <a:off x="4116660" y="6193879"/>
                <a:ext cx="108000" cy="10800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4" name="이등변 삼각형 133"/>
              <p:cNvSpPr/>
              <p:nvPr/>
            </p:nvSpPr>
            <p:spPr>
              <a:xfrm>
                <a:off x="4991348" y="6174829"/>
                <a:ext cx="108000" cy="10800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5" name="이등변 삼각형 134"/>
              <p:cNvSpPr/>
              <p:nvPr/>
            </p:nvSpPr>
            <p:spPr>
              <a:xfrm>
                <a:off x="5940152" y="6121871"/>
                <a:ext cx="108000" cy="10800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6" name="이등변 삼각형 135"/>
              <p:cNvSpPr/>
              <p:nvPr/>
            </p:nvSpPr>
            <p:spPr>
              <a:xfrm>
                <a:off x="6863556" y="6150446"/>
                <a:ext cx="108000" cy="10800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7" name="이등변 삼각형 136"/>
              <p:cNvSpPr/>
              <p:nvPr/>
            </p:nvSpPr>
            <p:spPr>
              <a:xfrm>
                <a:off x="7740352" y="6174829"/>
                <a:ext cx="108000" cy="10800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30" name="그룹 129"/>
              <p:cNvGrpSpPr/>
              <p:nvPr/>
            </p:nvGrpSpPr>
            <p:grpSpPr>
              <a:xfrm>
                <a:off x="2339752" y="6155779"/>
                <a:ext cx="5472608" cy="113308"/>
                <a:chOff x="2339752" y="5712048"/>
                <a:chExt cx="5472608" cy="113308"/>
              </a:xfrm>
            </p:grpSpPr>
            <p:cxnSp>
              <p:nvCxnSpPr>
                <p:cNvPr id="114" name="직선 연결선 113"/>
                <p:cNvCxnSpPr>
                  <a:endCxn id="105" idx="2"/>
                </p:cNvCxnSpPr>
                <p:nvPr/>
              </p:nvCxnSpPr>
              <p:spPr>
                <a:xfrm>
                  <a:off x="2339752" y="5712048"/>
                  <a:ext cx="908571" cy="110158"/>
                </a:xfrm>
                <a:prstGeom prst="line">
                  <a:avLst/>
                </a:prstGeom>
                <a:ln w="28575">
                  <a:prstDash val="sysDot"/>
                </a:ln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직선 연결선 118"/>
                <p:cNvCxnSpPr/>
                <p:nvPr/>
              </p:nvCxnSpPr>
              <p:spPr>
                <a:xfrm>
                  <a:off x="3256806" y="5824314"/>
                  <a:ext cx="936104" cy="0"/>
                </a:xfrm>
                <a:prstGeom prst="line">
                  <a:avLst/>
                </a:prstGeom>
                <a:ln w="28575">
                  <a:prstDash val="sysDot"/>
                </a:ln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직선 연결선 120"/>
                <p:cNvCxnSpPr>
                  <a:stCxn id="106" idx="3"/>
                  <a:endCxn id="107" idx="3"/>
                </p:cNvCxnSpPr>
                <p:nvPr/>
              </p:nvCxnSpPr>
              <p:spPr>
                <a:xfrm flipV="1">
                  <a:off x="4209852" y="5796781"/>
                  <a:ext cx="873621" cy="28575"/>
                </a:xfrm>
                <a:prstGeom prst="line">
                  <a:avLst/>
                </a:prstGeom>
                <a:ln w="28575">
                  <a:prstDash val="sysDot"/>
                </a:ln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25" name="직선 연결선 124"/>
                <p:cNvCxnSpPr>
                  <a:stCxn id="107" idx="3"/>
                  <a:endCxn id="108" idx="3"/>
                </p:cNvCxnSpPr>
                <p:nvPr/>
              </p:nvCxnSpPr>
              <p:spPr>
                <a:xfrm flipV="1">
                  <a:off x="5083473" y="5758681"/>
                  <a:ext cx="930771" cy="38100"/>
                </a:xfrm>
                <a:prstGeom prst="line">
                  <a:avLst/>
                </a:prstGeom>
                <a:ln w="28575">
                  <a:prstDash val="sysDot"/>
                </a:ln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직선 연결선 126"/>
                <p:cNvCxnSpPr>
                  <a:stCxn id="108" idx="3"/>
                  <a:endCxn id="109" idx="0"/>
                </p:cNvCxnSpPr>
                <p:nvPr/>
              </p:nvCxnSpPr>
              <p:spPr>
                <a:xfrm flipV="1">
                  <a:off x="6014244" y="5742781"/>
                  <a:ext cx="877912" cy="15900"/>
                </a:xfrm>
                <a:prstGeom prst="line">
                  <a:avLst/>
                </a:prstGeom>
                <a:ln w="28575">
                  <a:prstDash val="sysDot"/>
                </a:ln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직선 연결선 128"/>
                <p:cNvCxnSpPr>
                  <a:stCxn id="109" idx="0"/>
                </p:cNvCxnSpPr>
                <p:nvPr/>
              </p:nvCxnSpPr>
              <p:spPr>
                <a:xfrm>
                  <a:off x="6892156" y="5742781"/>
                  <a:ext cx="920204" cy="62483"/>
                </a:xfrm>
                <a:prstGeom prst="line">
                  <a:avLst/>
                </a:prstGeom>
                <a:ln w="28575">
                  <a:prstDash val="sysDot"/>
                </a:ln>
              </p:spPr>
              <p:style>
                <a:lnRef idx="3">
                  <a:schemeClr val="accent4"/>
                </a:lnRef>
                <a:fillRef idx="0">
                  <a:schemeClr val="accent4"/>
                </a:fillRef>
                <a:effectRef idx="2">
                  <a:schemeClr val="accent4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24" name="그룹 123"/>
          <p:cNvGrpSpPr/>
          <p:nvPr/>
        </p:nvGrpSpPr>
        <p:grpSpPr>
          <a:xfrm>
            <a:off x="3275856" y="4869160"/>
            <a:ext cx="3600400" cy="829980"/>
            <a:chOff x="3275856" y="4869160"/>
            <a:chExt cx="3600400" cy="829980"/>
          </a:xfrm>
        </p:grpSpPr>
        <p:sp>
          <p:nvSpPr>
            <p:cNvPr id="115" name="TextBox 114"/>
            <p:cNvSpPr txBox="1"/>
            <p:nvPr/>
          </p:nvSpPr>
          <p:spPr>
            <a:xfrm>
              <a:off x="3707904" y="4869160"/>
              <a:ext cx="252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accent4"/>
                  </a:solidFill>
                  <a:latin typeface="Rix밝은고딕 B" pitchFamily="18" charset="-127"/>
                  <a:ea typeface="Rix밝은고딕 B" pitchFamily="18" charset="-127"/>
                </a:rPr>
                <a:t>공무원에 대한 금품제공경험</a:t>
              </a:r>
              <a:endParaRPr lang="ko-KR" altLang="en-US" sz="1600" b="1" dirty="0">
                <a:solidFill>
                  <a:schemeClr val="accent4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  <p:cxnSp>
          <p:nvCxnSpPr>
            <p:cNvPr id="120" name="직선 화살표 연결선 119"/>
            <p:cNvCxnSpPr/>
            <p:nvPr/>
          </p:nvCxnSpPr>
          <p:spPr>
            <a:xfrm flipH="1">
              <a:off x="3275856" y="5157192"/>
              <a:ext cx="720080" cy="504056"/>
            </a:xfrm>
            <a:prstGeom prst="straightConnector1">
              <a:avLst/>
            </a:prstGeom>
            <a:ln>
              <a:solidFill>
                <a:schemeClr val="accent4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직선 화살표 연결선 122"/>
            <p:cNvCxnSpPr>
              <a:endCxn id="151" idx="2"/>
            </p:cNvCxnSpPr>
            <p:nvPr/>
          </p:nvCxnSpPr>
          <p:spPr>
            <a:xfrm>
              <a:off x="6012160" y="5172892"/>
              <a:ext cx="864096" cy="526248"/>
            </a:xfrm>
            <a:prstGeom prst="straightConnector1">
              <a:avLst/>
            </a:prstGeom>
            <a:ln>
              <a:solidFill>
                <a:schemeClr val="accent4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6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14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제목 1"/>
          <p:cNvSpPr txBox="1">
            <a:spLocks/>
          </p:cNvSpPr>
          <p:nvPr/>
        </p:nvSpPr>
        <p:spPr>
          <a:xfrm>
            <a:off x="323528" y="777440"/>
            <a:ext cx="7772400" cy="43088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rPr>
              <a:t>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rPr>
              <a:t>부패 개념의 확대</a:t>
            </a: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284172"/>
              </a:solidFill>
              <a:effectLst/>
              <a:uLnTx/>
              <a:uFillTx/>
              <a:latin typeface="Rix밝은고딕 M" pitchFamily="18" charset="-127"/>
              <a:ea typeface="Rix밝은고딕 M" pitchFamily="18" charset="-127"/>
              <a:cs typeface="+mj-cs"/>
            </a:endParaRPr>
          </a:p>
        </p:txBody>
      </p:sp>
      <p:pic>
        <p:nvPicPr>
          <p:cNvPr id="38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71437"/>
            <a:ext cx="328613" cy="100013"/>
          </a:xfrm>
          <a:prstGeom prst="rect">
            <a:avLst/>
          </a:prstGeom>
          <a:noFill/>
        </p:spPr>
      </p:pic>
      <p:sp>
        <p:nvSpPr>
          <p:cNvPr id="41" name="모서리가 둥근 직사각형 40"/>
          <p:cNvSpPr/>
          <p:nvPr/>
        </p:nvSpPr>
        <p:spPr>
          <a:xfrm>
            <a:off x="464160" y="1313088"/>
            <a:ext cx="8101106" cy="5319206"/>
          </a:xfrm>
          <a:prstGeom prst="roundRect">
            <a:avLst>
              <a:gd name="adj" fmla="val 6934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chemeClr val="bg2"/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accent4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12700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2" name="그림 41" descr="Untitled-1 copy.png"/>
          <p:cNvPicPr>
            <a:picLocks noChangeAspect="1"/>
          </p:cNvPicPr>
          <p:nvPr/>
        </p:nvPicPr>
        <p:blipFill>
          <a:blip r:embed="rId4" cstate="print"/>
          <a:srcRect l="5238" t="17566" r="56349" b="71429"/>
          <a:stretch>
            <a:fillRect/>
          </a:stretch>
        </p:blipFill>
        <p:spPr>
          <a:xfrm>
            <a:off x="251520" y="1268760"/>
            <a:ext cx="5976664" cy="1069319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>
          <a:xfrm>
            <a:off x="5891514" y="1562582"/>
            <a:ext cx="2471399" cy="3009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b" anchorCtr="0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>
              <a:spcAft>
                <a:spcPts val="600"/>
              </a:spcAft>
            </a:pP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(2013 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국민권익위원회 조사결과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)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611560" y="2276872"/>
            <a:ext cx="7920588" cy="869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23825" algn="ctr" latinLnBrk="0">
              <a:spcBef>
                <a:spcPct val="0"/>
              </a:spcBef>
              <a:spcAft>
                <a:spcPts val="300"/>
              </a:spcAft>
              <a:buSzPct val="70000"/>
            </a:pPr>
            <a:r>
              <a:rPr lang="ko-KR" altLang="en-US" sz="2400" spc="-70" dirty="0" smtClean="0">
                <a:latin typeface="Rix밝은고딕 M" pitchFamily="18" charset="-127"/>
                <a:ea typeface="Rix밝은고딕 M" pitchFamily="18" charset="-127"/>
              </a:rPr>
              <a:t>일반국민은</a:t>
            </a:r>
            <a:r>
              <a:rPr lang="ko-KR" altLang="en-US" sz="2400" b="1" spc="-70" dirty="0" smtClean="0">
                <a:solidFill>
                  <a:srgbClr val="31859C"/>
                </a:solidFill>
                <a:latin typeface="Rix밝은고딕 M" pitchFamily="18" charset="-127"/>
                <a:ea typeface="Rix밝은고딕 M" pitchFamily="18" charset="-127"/>
              </a:rPr>
              <a:t> 공직사회에서 가장 많이 발생하는 부패유형</a:t>
            </a:r>
            <a:r>
              <a:rPr lang="ko-KR" altLang="en-US" sz="2400" spc="-70" dirty="0" smtClean="0">
                <a:latin typeface="Rix밝은고딕 M" pitchFamily="18" charset="-127"/>
                <a:ea typeface="Rix밝은고딕 M" pitchFamily="18" charset="-127"/>
              </a:rPr>
              <a:t>이</a:t>
            </a:r>
            <a:r>
              <a:rPr lang="ko-KR" altLang="en-US" sz="2400" b="1" spc="-70" dirty="0" smtClean="0">
                <a:solidFill>
                  <a:srgbClr val="31859C"/>
                </a:solidFill>
                <a:latin typeface="Rix밝은고딕 M" pitchFamily="18" charset="-127"/>
                <a:ea typeface="Rix밝은고딕 M" pitchFamily="18" charset="-127"/>
              </a:rPr>
              <a:t> </a:t>
            </a:r>
            <a:endParaRPr lang="en-US" altLang="ko-KR" sz="2400" b="1" spc="-70" dirty="0" smtClean="0">
              <a:solidFill>
                <a:srgbClr val="31859C"/>
              </a:solidFill>
              <a:latin typeface="Rix밝은고딕 M" pitchFamily="18" charset="-127"/>
              <a:ea typeface="Rix밝은고딕 M" pitchFamily="18" charset="-127"/>
            </a:endParaRPr>
          </a:p>
          <a:p>
            <a:pPr indent="-123825" algn="ctr" latinLnBrk="0">
              <a:spcBef>
                <a:spcPct val="0"/>
              </a:spcBef>
              <a:spcAft>
                <a:spcPts val="300"/>
              </a:spcAft>
              <a:buSzPct val="70000"/>
            </a:pPr>
            <a:r>
              <a:rPr lang="ko-KR" altLang="en-US" sz="2400" b="1" spc="-70" dirty="0" smtClean="0">
                <a:solidFill>
                  <a:srgbClr val="C00000"/>
                </a:solidFill>
                <a:latin typeface="Rix밝은고딕 M" pitchFamily="18" charset="-127"/>
                <a:ea typeface="Rix밝은고딕 M" pitchFamily="18" charset="-127"/>
              </a:rPr>
              <a:t>직위를 이용한 알선</a:t>
            </a:r>
            <a:r>
              <a:rPr lang="en-US" altLang="ko-KR" sz="2400" b="1" spc="-70" dirty="0" smtClean="0">
                <a:solidFill>
                  <a:srgbClr val="C00000"/>
                </a:solidFill>
                <a:latin typeface="Rix밝은고딕 M" pitchFamily="18" charset="-127"/>
                <a:ea typeface="Rix밝은고딕 M" pitchFamily="18" charset="-127"/>
              </a:rPr>
              <a:t>·</a:t>
            </a:r>
            <a:r>
              <a:rPr lang="ko-KR" altLang="en-US" sz="2400" spc="-70" dirty="0" smtClean="0">
                <a:solidFill>
                  <a:srgbClr val="C00000"/>
                </a:solidFill>
                <a:latin typeface="Rix밝은고딕 M" pitchFamily="18" charset="-127"/>
                <a:ea typeface="Rix밝은고딕 M" pitchFamily="18" charset="-127"/>
              </a:rPr>
              <a:t>청탁</a:t>
            </a:r>
            <a:r>
              <a:rPr lang="en-US" altLang="ko-KR" sz="2400" spc="-70" dirty="0" smtClean="0">
                <a:solidFill>
                  <a:srgbClr val="C00000"/>
                </a:solidFill>
                <a:latin typeface="Rix밝은고딕 M" pitchFamily="18" charset="-127"/>
                <a:ea typeface="Rix밝은고딕 M" pitchFamily="18" charset="-127"/>
              </a:rPr>
              <a:t>(55.7%)</a:t>
            </a:r>
            <a:r>
              <a:rPr lang="ko-KR" altLang="en-US" sz="2400" spc="-70" dirty="0" smtClean="0">
                <a:latin typeface="Rix밝은고딕 M" pitchFamily="18" charset="-127"/>
                <a:ea typeface="Rix밝은고딕 M" pitchFamily="18" charset="-127"/>
              </a:rPr>
              <a:t>이라고 인식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983848" y="3212976"/>
            <a:ext cx="7637625" cy="2941862"/>
            <a:chOff x="983848" y="3212976"/>
            <a:chExt cx="7637625" cy="2941862"/>
          </a:xfrm>
        </p:grpSpPr>
        <p:sp>
          <p:nvSpPr>
            <p:cNvPr id="51" name="TextBox 50"/>
            <p:cNvSpPr txBox="1"/>
            <p:nvPr/>
          </p:nvSpPr>
          <p:spPr>
            <a:xfrm>
              <a:off x="6804248" y="3212976"/>
              <a:ext cx="181722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 smtClean="0"/>
                <a:t>(</a:t>
              </a:r>
              <a:r>
                <a:rPr lang="ko-KR" altLang="en-US" sz="1200" dirty="0" smtClean="0"/>
                <a:t>단위 </a:t>
              </a:r>
              <a:r>
                <a:rPr lang="en-US" altLang="ko-KR" sz="1200" dirty="0" smtClean="0"/>
                <a:t>: %, </a:t>
              </a:r>
              <a:r>
                <a:rPr lang="ko-KR" altLang="en-US" sz="1200" dirty="0" smtClean="0"/>
                <a:t>중복응답</a:t>
              </a:r>
              <a:r>
                <a:rPr lang="en-US" altLang="ko-KR" sz="1200" dirty="0" smtClean="0"/>
                <a:t>)</a:t>
              </a:r>
              <a:endParaRPr lang="ko-KR" altLang="en-US" sz="1200" dirty="0"/>
            </a:p>
          </p:txBody>
        </p:sp>
        <p:graphicFrame>
          <p:nvGraphicFramePr>
            <p:cNvPr id="56" name="차트 55"/>
            <p:cNvGraphicFramePr/>
            <p:nvPr/>
          </p:nvGraphicFramePr>
          <p:xfrm>
            <a:off x="983848" y="3573016"/>
            <a:ext cx="7245751" cy="25818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57" name="직사각형 56"/>
          <p:cNvSpPr/>
          <p:nvPr/>
        </p:nvSpPr>
        <p:spPr>
          <a:xfrm>
            <a:off x="1475656" y="1700808"/>
            <a:ext cx="42114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Rix밝은고딕 B" pitchFamily="18" charset="-127"/>
                <a:ea typeface="Rix밝은고딕 B" pitchFamily="18" charset="-127"/>
              </a:rPr>
              <a:t>공직사회에서 가장 많이 발생하는 부패유형</a:t>
            </a:r>
            <a:endParaRPr lang="en-US" altLang="ko-KR" b="1" dirty="0" smtClean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Rix밝은고딕 B" pitchFamily="18" charset="-127"/>
              <a:ea typeface="Rix밝은고딕 B" pitchFamily="18" charset="-127"/>
            </a:endParaRPr>
          </a:p>
        </p:txBody>
      </p:sp>
      <p:sp>
        <p:nvSpPr>
          <p:cNvPr id="14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15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"/>
          <p:cNvGrpSpPr>
            <a:grpSpLocks/>
          </p:cNvGrpSpPr>
          <p:nvPr/>
        </p:nvGrpSpPr>
        <p:grpSpPr bwMode="auto">
          <a:xfrm>
            <a:off x="251520" y="764704"/>
            <a:ext cx="1169043" cy="539689"/>
            <a:chOff x="765175" y="2790825"/>
            <a:chExt cx="1574800" cy="1511300"/>
          </a:xfrm>
        </p:grpSpPr>
        <p:sp>
          <p:nvSpPr>
            <p:cNvPr id="9" name="Oval 334"/>
            <p:cNvSpPr>
              <a:spLocks noChangeArrowheads="1"/>
            </p:cNvSpPr>
            <p:nvPr/>
          </p:nvSpPr>
          <p:spPr bwMode="auto">
            <a:xfrm>
              <a:off x="765175" y="2790825"/>
              <a:ext cx="1574800" cy="1511300"/>
            </a:xfrm>
            <a:prstGeom prst="ellipse">
              <a:avLst/>
            </a:prstGeom>
            <a:gradFill rotWithShape="1">
              <a:gsLst>
                <a:gs pos="0">
                  <a:srgbClr val="3399FF"/>
                </a:gs>
                <a:gs pos="100000">
                  <a:srgbClr val="184776"/>
                </a:gs>
              </a:gsLst>
              <a:lin ang="5400000" scaled="1"/>
            </a:gradFill>
            <a:ln w="158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5200" b="1">
                <a:solidFill>
                  <a:srgbClr val="333333"/>
                </a:solidFill>
                <a:latin typeface="Helvetica 65 Medium"/>
              </a:endParaRPr>
            </a:p>
          </p:txBody>
        </p:sp>
        <p:sp>
          <p:nvSpPr>
            <p:cNvPr id="10" name="Oval 335"/>
            <p:cNvSpPr>
              <a:spLocks noChangeArrowheads="1"/>
            </p:cNvSpPr>
            <p:nvPr/>
          </p:nvSpPr>
          <p:spPr bwMode="auto">
            <a:xfrm>
              <a:off x="919163" y="2924175"/>
              <a:ext cx="1271587" cy="121761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18900000" scaled="1"/>
            </a:gradFill>
            <a:ln w="19050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2400" b="1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Text Box 338"/>
            <p:cNvSpPr txBox="1">
              <a:spLocks noChangeArrowheads="1"/>
            </p:cNvSpPr>
            <p:nvPr/>
          </p:nvSpPr>
          <p:spPr bwMode="auto">
            <a:xfrm>
              <a:off x="907917" y="2958746"/>
              <a:ext cx="1263650" cy="1120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000" b="1" dirty="0" smtClean="0">
                  <a:solidFill>
                    <a:srgbClr val="333333"/>
                  </a:solidFill>
                  <a:latin typeface="HY견고딕" pitchFamily="18" charset="-127"/>
                  <a:ea typeface="HY견고딕" pitchFamily="18" charset="-127"/>
                </a:rPr>
                <a:t>사례</a:t>
              </a:r>
              <a:r>
                <a:rPr kumimoji="1" lang="en-US" altLang="ko-KR" sz="2000" b="1" dirty="0" smtClean="0">
                  <a:solidFill>
                    <a:srgbClr val="333333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kumimoji="1" lang="en-US" altLang="ko-KR" sz="2000" b="1" dirty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251520" y="1064311"/>
            <a:ext cx="8892480" cy="5317017"/>
            <a:chOff x="251520" y="1064311"/>
            <a:chExt cx="8892480" cy="5317017"/>
          </a:xfrm>
        </p:grpSpPr>
        <p:pic>
          <p:nvPicPr>
            <p:cNvPr id="13" name="그림 12" descr="리암폭스 영국 국방장관 사임.bmp"/>
            <p:cNvPicPr>
              <a:picLocks noChangeAspect="1"/>
            </p:cNvPicPr>
            <p:nvPr/>
          </p:nvPicPr>
          <p:blipFill>
            <a:blip r:embed="rId3" cstate="print"/>
            <a:srcRect r="61060" b="54200"/>
            <a:stretch>
              <a:fillRect/>
            </a:stretch>
          </p:blipFill>
          <p:spPr>
            <a:xfrm>
              <a:off x="5118732" y="1064311"/>
              <a:ext cx="4025268" cy="531701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FFFFFF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 fov="2400000">
                <a:rot lat="300000" lon="162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sp>
          <p:nvSpPr>
            <p:cNvPr id="14" name="제목 13"/>
            <p:cNvSpPr txBox="1">
              <a:spLocks/>
            </p:cNvSpPr>
            <p:nvPr/>
          </p:nvSpPr>
          <p:spPr>
            <a:xfrm>
              <a:off x="251520" y="1412776"/>
              <a:ext cx="7772400" cy="492443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영국 </a:t>
              </a:r>
              <a:r>
                <a:rPr lang="ko-KR" altLang="en-US" sz="3200" dirty="0" err="1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리암</a:t>
              </a:r>
              <a:r>
                <a:rPr lang="ko-KR" altLang="en-US" sz="3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lang="ko-KR" altLang="en-US" sz="3200" dirty="0" err="1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폭스</a:t>
              </a:r>
              <a:r>
                <a:rPr lang="ko-KR" altLang="en-US" sz="3200" dirty="0" smtClean="0">
                  <a:solidFill>
                    <a:srgbClr val="284172"/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kumimoji="0" lang="ko-KR" alt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국방장관</a:t>
              </a:r>
              <a:r>
                <a:rPr kumimoji="0" lang="en-US" altLang="ko-KR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, </a:t>
              </a:r>
              <a:r>
                <a:rPr kumimoji="0" lang="ko-KR" alt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사임</a:t>
              </a:r>
              <a:endParaRPr kumimoji="0" lang="ko-KR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grpSp>
          <p:nvGrpSpPr>
            <p:cNvPr id="15" name="그룹 32"/>
            <p:cNvGrpSpPr/>
            <p:nvPr/>
          </p:nvGrpSpPr>
          <p:grpSpPr>
            <a:xfrm>
              <a:off x="415889" y="2204866"/>
              <a:ext cx="4804182" cy="2232245"/>
              <a:chOff x="439039" y="3550980"/>
              <a:chExt cx="4804182" cy="1426312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481676" y="3550980"/>
                <a:ext cx="3393393" cy="3343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r>
                  <a:rPr lang="ko-KR" altLang="en-US" sz="2800" b="1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사임서 </a:t>
                </a:r>
                <a:endParaRPr lang="ko-KR" altLang="en-US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grpSp>
            <p:nvGrpSpPr>
              <p:cNvPr id="18" name="그룹 30"/>
              <p:cNvGrpSpPr/>
              <p:nvPr/>
            </p:nvGrpSpPr>
            <p:grpSpPr>
              <a:xfrm>
                <a:off x="439039" y="3993488"/>
                <a:ext cx="4804182" cy="983804"/>
                <a:chOff x="464747" y="3849471"/>
                <a:chExt cx="4804182" cy="983804"/>
              </a:xfrm>
            </p:grpSpPr>
            <p:grpSp>
              <p:nvGrpSpPr>
                <p:cNvPr id="19" name="그룹 10"/>
                <p:cNvGrpSpPr/>
                <p:nvPr/>
              </p:nvGrpSpPr>
              <p:grpSpPr>
                <a:xfrm flipH="1">
                  <a:off x="464747" y="3849471"/>
                  <a:ext cx="4804182" cy="983804"/>
                  <a:chOff x="135176" y="1700808"/>
                  <a:chExt cx="8685298" cy="770172"/>
                </a:xfrm>
                <a:solidFill>
                  <a:srgbClr val="5C3D1E"/>
                </a:solidFill>
              </p:grpSpPr>
              <p:sp>
                <p:nvSpPr>
                  <p:cNvPr id="21" name="이등변 삼각형 20"/>
                  <p:cNvSpPr/>
                  <p:nvPr/>
                </p:nvSpPr>
                <p:spPr>
                  <a:xfrm rot="16200000">
                    <a:off x="413536" y="2150880"/>
                    <a:ext cx="180000" cy="216000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" name="모서리가 둥근 직사각형 21"/>
                  <p:cNvSpPr/>
                  <p:nvPr/>
                </p:nvSpPr>
                <p:spPr>
                  <a:xfrm>
                    <a:off x="135176" y="1700808"/>
                    <a:ext cx="8685298" cy="770172"/>
                  </a:xfrm>
                  <a:prstGeom prst="roundRect">
                    <a:avLst/>
                  </a:prstGeom>
                  <a:solidFill>
                    <a:schemeClr val="accent3">
                      <a:lumMod val="20000"/>
                      <a:lumOff val="8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sp>
              <p:nvSpPr>
                <p:cNvPr id="20" name="TextBox 19"/>
                <p:cNvSpPr txBox="1"/>
                <p:nvPr/>
              </p:nvSpPr>
              <p:spPr>
                <a:xfrm>
                  <a:off x="516402" y="4005093"/>
                  <a:ext cx="4680520" cy="707964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t" anchorCtr="0">
                  <a:spAutoFit/>
                  <a:scene3d>
                    <a:camera prst="orthographicFront"/>
                    <a:lightRig rig="threePt" dir="t"/>
                  </a:scene3d>
                  <a:sp3d>
                    <a:bevelT w="1270"/>
                    <a:contourClr>
                      <a:schemeClr val="bg1"/>
                    </a:contourClr>
                  </a:sp3d>
                </a:bodyPr>
                <a:lstStyle/>
                <a:p>
                  <a:pPr marL="266700" indent="-266700" latinLnBrk="0">
                    <a:spcBef>
                      <a:spcPct val="0"/>
                    </a:spcBef>
                  </a:pPr>
                  <a:r>
                    <a:rPr lang="en-US" altLang="ko-KR" sz="2200" dirty="0" smtClean="0">
                      <a:solidFill>
                        <a:schemeClr val="tx2"/>
                      </a:solidFill>
                      <a:latin typeface="Rix밝은고딕 EB" pitchFamily="18" charset="-127"/>
                      <a:ea typeface="Rix밝은고딕 EB" pitchFamily="18" charset="-127"/>
                      <a:cs typeface="Times New Roman" pitchFamily="18" charset="0"/>
                    </a:rPr>
                    <a:t>“</a:t>
                  </a:r>
                  <a:r>
                    <a:rPr lang="ko-KR" altLang="en-US" sz="2400" dirty="0" smtClean="0">
                      <a:solidFill>
                        <a:schemeClr val="tx2"/>
                      </a:solidFill>
                      <a:latin typeface="Rix밝은고딕 EB" pitchFamily="18" charset="-127"/>
                      <a:ea typeface="Rix밝은고딕 EB" pitchFamily="18" charset="-127"/>
                      <a:cs typeface="Times New Roman" pitchFamily="18" charset="0"/>
                    </a:rPr>
                    <a:t>나의 개인적인 친분과 공직자로서의 역할을  구분하지 않은 것은 비판을 받을 만하다</a:t>
                  </a:r>
                  <a:r>
                    <a:rPr lang="ko-KR" altLang="en-US" sz="2200" dirty="0" smtClean="0">
                      <a:solidFill>
                        <a:schemeClr val="tx2"/>
                      </a:solidFill>
                      <a:latin typeface="Rix밝은고딕 EB" pitchFamily="18" charset="-127"/>
                      <a:ea typeface="Rix밝은고딕 EB" pitchFamily="18" charset="-127"/>
                      <a:cs typeface="Times New Roman" pitchFamily="18" charset="0"/>
                    </a:rPr>
                    <a:t>”</a:t>
                  </a:r>
                </a:p>
              </p:txBody>
            </p:sp>
          </p:grpSp>
        </p:grpSp>
        <p:sp>
          <p:nvSpPr>
            <p:cNvPr id="16" name="모서리가 둥근 직사각형 15"/>
            <p:cNvSpPr/>
            <p:nvPr/>
          </p:nvSpPr>
          <p:spPr>
            <a:xfrm flipH="1">
              <a:off x="395536" y="4869161"/>
              <a:ext cx="4804182" cy="1224136"/>
            </a:xfrm>
            <a:prstGeom prst="roundRect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200" dirty="0" smtClean="0">
                  <a:solidFill>
                    <a:schemeClr val="tx2"/>
                  </a:solidFill>
                  <a:latin typeface="Rix밝은고딕 EB" pitchFamily="18" charset="-127"/>
                  <a:ea typeface="Rix밝은고딕 EB" pitchFamily="18" charset="-127"/>
                  <a:cs typeface="Times New Roman" pitchFamily="18" charset="0"/>
                </a:rPr>
                <a:t>“</a:t>
              </a:r>
              <a:r>
                <a:rPr lang="ko-KR" altLang="en-US" sz="2400" dirty="0" smtClean="0">
                  <a:solidFill>
                    <a:schemeClr val="tx2"/>
                  </a:solidFill>
                  <a:latin typeface="Rix밝은고딕 EB" pitchFamily="18" charset="-127"/>
                  <a:ea typeface="Rix밝은고딕 EB" pitchFamily="18" charset="-127"/>
                  <a:cs typeface="Times New Roman" pitchFamily="18" charset="0"/>
                </a:rPr>
                <a:t>국익은 항상 개인의 사적인 이익</a:t>
              </a:r>
              <a:endParaRPr lang="en-US" altLang="ko-KR" sz="2400" dirty="0" smtClean="0">
                <a:solidFill>
                  <a:schemeClr val="tx2"/>
                </a:solidFill>
                <a:latin typeface="Rix밝은고딕 EB" pitchFamily="18" charset="-127"/>
                <a:ea typeface="Rix밝은고딕 EB" pitchFamily="18" charset="-127"/>
                <a:cs typeface="Times New Roman" pitchFamily="18" charset="0"/>
              </a:endParaRPr>
            </a:p>
            <a:p>
              <a:pPr algn="ctr"/>
              <a:r>
                <a:rPr lang="ko-KR" altLang="en-US" sz="2400" dirty="0" smtClean="0">
                  <a:solidFill>
                    <a:schemeClr val="tx2"/>
                  </a:solidFill>
                  <a:latin typeface="Rix밝은고딕 EB" pitchFamily="18" charset="-127"/>
                  <a:ea typeface="Rix밝은고딕 EB" pitchFamily="18" charset="-127"/>
                  <a:cs typeface="Times New Roman" pitchFamily="18" charset="0"/>
                </a:rPr>
                <a:t>보다 우선하여야 한다</a:t>
              </a:r>
              <a:r>
                <a:rPr lang="en-US" altLang="ko-KR" sz="2200" dirty="0" smtClean="0">
                  <a:solidFill>
                    <a:schemeClr val="tx2"/>
                  </a:solidFill>
                  <a:latin typeface="Rix밝은고딕 EB" pitchFamily="18" charset="-127"/>
                  <a:ea typeface="Rix밝은고딕 EB" pitchFamily="18" charset="-127"/>
                  <a:cs typeface="Times New Roman" pitchFamily="18" charset="0"/>
                </a:rPr>
                <a:t>” </a:t>
              </a:r>
              <a:endParaRPr lang="ko-KR" altLang="en-US" sz="2200" dirty="0"/>
            </a:p>
          </p:txBody>
        </p:sp>
      </p:grpSp>
      <p:sp>
        <p:nvSpPr>
          <p:cNvPr id="24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16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0"/>
          <p:cNvGrpSpPr>
            <a:grpSpLocks/>
          </p:cNvGrpSpPr>
          <p:nvPr/>
        </p:nvGrpSpPr>
        <p:grpSpPr bwMode="auto">
          <a:xfrm>
            <a:off x="323528" y="908720"/>
            <a:ext cx="1169043" cy="539689"/>
            <a:chOff x="765175" y="2790825"/>
            <a:chExt cx="1574800" cy="1511300"/>
          </a:xfrm>
        </p:grpSpPr>
        <p:sp>
          <p:nvSpPr>
            <p:cNvPr id="12" name="Oval 334"/>
            <p:cNvSpPr>
              <a:spLocks noChangeArrowheads="1"/>
            </p:cNvSpPr>
            <p:nvPr/>
          </p:nvSpPr>
          <p:spPr bwMode="auto">
            <a:xfrm>
              <a:off x="765175" y="2790825"/>
              <a:ext cx="1574800" cy="1511300"/>
            </a:xfrm>
            <a:prstGeom prst="ellipse">
              <a:avLst/>
            </a:prstGeom>
            <a:gradFill rotWithShape="1">
              <a:gsLst>
                <a:gs pos="0">
                  <a:srgbClr val="3399FF"/>
                </a:gs>
                <a:gs pos="100000">
                  <a:srgbClr val="184776"/>
                </a:gs>
              </a:gsLst>
              <a:lin ang="5400000" scaled="1"/>
            </a:gradFill>
            <a:ln w="158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5200" b="1">
                <a:solidFill>
                  <a:srgbClr val="333333"/>
                </a:solidFill>
                <a:latin typeface="Helvetica 65 Medium"/>
              </a:endParaRPr>
            </a:p>
          </p:txBody>
        </p:sp>
        <p:sp>
          <p:nvSpPr>
            <p:cNvPr id="13" name="Oval 335"/>
            <p:cNvSpPr>
              <a:spLocks noChangeArrowheads="1"/>
            </p:cNvSpPr>
            <p:nvPr/>
          </p:nvSpPr>
          <p:spPr bwMode="auto">
            <a:xfrm>
              <a:off x="919163" y="2924175"/>
              <a:ext cx="1271587" cy="121761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18900000" scaled="1"/>
            </a:gradFill>
            <a:ln w="19050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2400" b="1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4" name="Text Box 338"/>
            <p:cNvSpPr txBox="1">
              <a:spLocks noChangeArrowheads="1"/>
            </p:cNvSpPr>
            <p:nvPr/>
          </p:nvSpPr>
          <p:spPr bwMode="auto">
            <a:xfrm>
              <a:off x="907917" y="2958746"/>
              <a:ext cx="1263650" cy="1120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000" b="1" dirty="0" smtClean="0">
                  <a:solidFill>
                    <a:srgbClr val="333333"/>
                  </a:solidFill>
                  <a:latin typeface="HY견고딕" pitchFamily="18" charset="-127"/>
                  <a:ea typeface="HY견고딕" pitchFamily="18" charset="-127"/>
                </a:rPr>
                <a:t>사례</a:t>
              </a:r>
              <a:r>
                <a:rPr kumimoji="1" lang="en-US" altLang="ko-KR" sz="2000" b="1" dirty="0" smtClean="0">
                  <a:solidFill>
                    <a:srgbClr val="333333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kumimoji="1" lang="en-US" altLang="ko-KR" sz="2000" b="1" dirty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683568" y="1700808"/>
            <a:ext cx="7999999" cy="4581319"/>
            <a:chOff x="409670" y="1541688"/>
            <a:chExt cx="7999999" cy="4581319"/>
          </a:xfrm>
        </p:grpSpPr>
        <p:grpSp>
          <p:nvGrpSpPr>
            <p:cNvPr id="4" name="그룹 14"/>
            <p:cNvGrpSpPr/>
            <p:nvPr/>
          </p:nvGrpSpPr>
          <p:grpSpPr>
            <a:xfrm>
              <a:off x="409670" y="1541688"/>
              <a:ext cx="7999999" cy="3070254"/>
              <a:chOff x="409670" y="1541688"/>
              <a:chExt cx="7999999" cy="3468716"/>
            </a:xfrm>
          </p:grpSpPr>
          <p:sp>
            <p:nvSpPr>
              <p:cNvPr id="18" name="제목 13"/>
              <p:cNvSpPr txBox="1">
                <a:spLocks/>
              </p:cNvSpPr>
              <p:nvPr/>
            </p:nvSpPr>
            <p:spPr>
              <a:xfrm>
                <a:off x="637269" y="1541688"/>
                <a:ext cx="7772400" cy="492443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 contourW="38100">
                  <a:bevelT w="1270"/>
                  <a:contourClr>
                    <a:schemeClr val="bg1"/>
                  </a:contourClr>
                </a:sp3d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sz="3200" noProof="0" dirty="0" smtClean="0">
                    <a:solidFill>
                      <a:srgbClr val="284172"/>
                    </a:solidFill>
                    <a:latin typeface="Rix밝은고딕 M" pitchFamily="18" charset="-127"/>
                    <a:ea typeface="Rix밝은고딕 M" pitchFamily="18" charset="-127"/>
                    <a:cs typeface="+mj-cs"/>
                  </a:rPr>
                  <a:t>교장</a:t>
                </a:r>
                <a:r>
                  <a:rPr lang="en-US" altLang="ko-KR" sz="3200" dirty="0" smtClean="0">
                    <a:solidFill>
                      <a:srgbClr val="284172"/>
                    </a:solidFill>
                    <a:latin typeface="Rix밝은고딕 M" pitchFamily="18" charset="-127"/>
                    <a:ea typeface="Rix밝은고딕 M" pitchFamily="18" charset="-127"/>
                    <a:cs typeface="+mj-cs"/>
                  </a:rPr>
                  <a:t>·</a:t>
                </a:r>
                <a:r>
                  <a:rPr lang="ko-KR" altLang="en-US" sz="3200" dirty="0" smtClean="0">
                    <a:solidFill>
                      <a:srgbClr val="284172"/>
                    </a:solidFill>
                    <a:latin typeface="Rix밝은고딕 M" pitchFamily="18" charset="-127"/>
                    <a:ea typeface="Rix밝은고딕 M" pitchFamily="18" charset="-127"/>
                    <a:cs typeface="+mj-cs"/>
                  </a:rPr>
                  <a:t>교감의 친목회로부터 상품권 수수</a:t>
                </a:r>
                <a:endParaRPr kumimoji="0" lang="ko-KR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09670" y="2454660"/>
                <a:ext cx="7848872" cy="2555744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lnSpc>
                    <a:spcPct val="150000"/>
                  </a:lnSpc>
                  <a:spcBef>
                    <a:spcPct val="0"/>
                  </a:spcBef>
                  <a:buFont typeface="Arial" pitchFamily="34" charset="0"/>
                  <a:buChar char="•"/>
                </a:pPr>
                <a:r>
                  <a:rPr lang="ko-KR" altLang="en-US" sz="20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 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모 초등학교 교장</a:t>
                </a:r>
                <a:r>
                  <a:rPr lang="en-US" altLang="ko-KR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A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와 교감</a:t>
                </a:r>
                <a:r>
                  <a:rPr lang="en-US" altLang="ko-KR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B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는 교사들 모임인 친목회로부터 </a:t>
                </a:r>
                <a:r>
                  <a:rPr lang="en-US" altLang="ko-KR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2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번의 명절에</a:t>
                </a:r>
                <a:endParaRPr lang="en-US" altLang="ko-KR" sz="2000" dirty="0" smtClean="0">
                  <a:solidFill>
                    <a:schemeClr val="bg2">
                      <a:lumMod val="25000"/>
                    </a:schemeClr>
                  </a:solidFill>
                  <a:latin typeface="Rix밝은고딕 B" pitchFamily="18" charset="-127"/>
                  <a:ea typeface="Rix밝은고딕 B" pitchFamily="18" charset="-127"/>
                  <a:cs typeface="Times New Roman" pitchFamily="18" charset="0"/>
                </a:endParaRPr>
              </a:p>
              <a:p>
                <a:pPr latinLnBrk="0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ko-KR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  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걸쳐 각 </a:t>
                </a:r>
                <a:r>
                  <a:rPr lang="en-US" altLang="ko-KR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10</a:t>
                </a:r>
                <a:r>
                  <a:rPr lang="ko-KR" altLang="en-US" sz="2000" dirty="0" err="1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만원짜리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 </a:t>
                </a:r>
                <a:r>
                  <a:rPr lang="ko-KR" altLang="en-US" sz="2000" dirty="0" smtClean="0">
                    <a:solidFill>
                      <a:srgbClr val="00B0F0"/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상품권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을 </a:t>
                </a:r>
                <a:r>
                  <a:rPr lang="ko-KR" altLang="en-US" sz="2000" dirty="0" smtClean="0">
                    <a:solidFill>
                      <a:srgbClr val="00B0F0"/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제공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받자</a:t>
                </a:r>
                <a:endParaRPr lang="en-US" altLang="ko-KR" sz="2000" dirty="0" smtClean="0">
                  <a:solidFill>
                    <a:schemeClr val="bg2">
                      <a:lumMod val="25000"/>
                    </a:schemeClr>
                  </a:solidFill>
                  <a:latin typeface="Rix밝은고딕 B" pitchFamily="18" charset="-127"/>
                  <a:ea typeface="Rix밝은고딕 B" pitchFamily="18" charset="-127"/>
                  <a:cs typeface="Times New Roman" pitchFamily="18" charset="0"/>
                </a:endParaRPr>
              </a:p>
              <a:p>
                <a:pPr latinLnBrk="0">
                  <a:lnSpc>
                    <a:spcPct val="150000"/>
                  </a:lnSpc>
                  <a:spcBef>
                    <a:spcPct val="0"/>
                  </a:spcBef>
                  <a:buFont typeface="Arial" pitchFamily="34" charset="0"/>
                  <a:buChar char="•"/>
                </a:pP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 감사표시를 거절하면  오히려 회원들이 부담이 될 수 있다는 생각에 이를</a:t>
                </a:r>
                <a:endParaRPr lang="en-US" altLang="ko-KR" sz="2000" dirty="0" smtClean="0">
                  <a:solidFill>
                    <a:schemeClr val="bg2">
                      <a:lumMod val="25000"/>
                    </a:schemeClr>
                  </a:solidFill>
                  <a:latin typeface="Rix밝은고딕 B" pitchFamily="18" charset="-127"/>
                  <a:ea typeface="Rix밝은고딕 B" pitchFamily="18" charset="-127"/>
                  <a:cs typeface="Times New Roman" pitchFamily="18" charset="0"/>
                </a:endParaRPr>
              </a:p>
              <a:p>
                <a:pPr latinLnBrk="0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  수수한 후 곧바로 </a:t>
                </a:r>
                <a:r>
                  <a:rPr lang="ko-KR" altLang="en-US" sz="2000" dirty="0" smtClean="0">
                    <a:solidFill>
                      <a:srgbClr val="00B0F0"/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친목회 발전기금 </a:t>
                </a:r>
                <a:r>
                  <a:rPr lang="en-US" altLang="ko-KR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30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만원을 </a:t>
                </a:r>
                <a:r>
                  <a:rPr lang="ko-KR" altLang="en-US" sz="2000" dirty="0" smtClean="0">
                    <a:solidFill>
                      <a:srgbClr val="00B0F0"/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기부</a:t>
                </a:r>
                <a:r>
                  <a:rPr lang="ko-KR" altLang="en-US" sz="2000" dirty="0" smtClean="0">
                    <a:solidFill>
                      <a:schemeClr val="bg2">
                        <a:lumMod val="2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>함 </a:t>
                </a:r>
                <a:r>
                  <a:rPr lang="en-US" altLang="ko-KR" sz="20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  <a:t/>
                </a:r>
                <a:br>
                  <a:rPr lang="en-US" altLang="ko-KR" sz="20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밝은고딕 B" pitchFamily="18" charset="-127"/>
                    <a:ea typeface="Rix밝은고딕 B" pitchFamily="18" charset="-127"/>
                    <a:cs typeface="Times New Roman" pitchFamily="18" charset="0"/>
                  </a:rPr>
                </a:br>
                <a:endParaRPr lang="en-US" altLang="ko-KR" dirty="0" smtClean="0">
                  <a:solidFill>
                    <a:schemeClr val="accent3">
                      <a:lumMod val="75000"/>
                    </a:schemeClr>
                  </a:solidFill>
                  <a:latin typeface="Rix밝은고딕 B" pitchFamily="18" charset="-127"/>
                  <a:ea typeface="Rix밝은고딕 B" pitchFamily="18" charset="-127"/>
                  <a:cs typeface="Times New Roman" pitchFamily="18" charset="0"/>
                </a:endParaRPr>
              </a:p>
            </p:txBody>
          </p:sp>
        </p:grpSp>
        <p:sp>
          <p:nvSpPr>
            <p:cNvPr id="20" name="모서리가 둥근 직사각형 19"/>
            <p:cNvSpPr/>
            <p:nvPr/>
          </p:nvSpPr>
          <p:spPr>
            <a:xfrm>
              <a:off x="497711" y="4618298"/>
              <a:ext cx="7639292" cy="1504709"/>
            </a:xfrm>
            <a:prstGeom prst="roundRect">
              <a:avLst>
                <a:gd name="adj" fmla="val 6934"/>
              </a:avLst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0000">
                  <a:schemeClr val="bg2"/>
                </a:gs>
                <a:gs pos="100000">
                  <a:schemeClr val="bg2">
                    <a:lumMod val="9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accent4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  <a:softEdge rad="127000"/>
            </a:effectLst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atinLnBrk="0">
                <a:spcBef>
                  <a:spcPct val="0"/>
                </a:spcBef>
              </a:pPr>
              <a:r>
                <a:rPr lang="ko-KR" altLang="en-US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   교장</a:t>
              </a:r>
              <a:r>
                <a:rPr lang="en-US" altLang="ko-KR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·</a:t>
              </a:r>
              <a:r>
                <a:rPr lang="ko-KR" altLang="en-US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교감이  발전기금을  기부한  사실을  불문하고</a:t>
              </a:r>
              <a:r>
                <a:rPr lang="en-US" altLang="ko-KR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,  </a:t>
              </a:r>
              <a:r>
                <a:rPr lang="ko-KR" altLang="en-US" sz="2000" b="1" spc="-70" dirty="0" smtClean="0">
                  <a:solidFill>
                    <a:srgbClr val="C00000"/>
                  </a:solidFill>
                  <a:latin typeface="Rix밝은고딕 M" pitchFamily="18" charset="-127"/>
                  <a:ea typeface="Rix밝은고딕 M" pitchFamily="18" charset="-127"/>
                </a:rPr>
                <a:t>직무관련 </a:t>
              </a:r>
              <a:endParaRPr lang="en-US" altLang="ko-KR" sz="2000" b="1" spc="-70" dirty="0" smtClean="0">
                <a:solidFill>
                  <a:srgbClr val="C00000"/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atinLnBrk="0">
                <a:spcBef>
                  <a:spcPct val="0"/>
                </a:spcBef>
              </a:pPr>
              <a:r>
                <a:rPr lang="ko-KR" altLang="en-US" sz="2000" b="1" spc="-70" dirty="0" smtClean="0">
                  <a:solidFill>
                    <a:srgbClr val="C00000"/>
                  </a:solidFill>
                  <a:latin typeface="Rix밝은고딕 M" pitchFamily="18" charset="-127"/>
                  <a:ea typeface="Rix밝은고딕 M" pitchFamily="18" charset="-127"/>
                </a:rPr>
                <a:t>   공무원인  교사들로부터  상품권을  수수</a:t>
              </a:r>
              <a:r>
                <a:rPr lang="ko-KR" altLang="en-US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한  행위는  공무원행동강령</a:t>
              </a:r>
              <a:endParaRPr lang="en-US" altLang="ko-KR" sz="2000" b="1" spc="-70" dirty="0" smtClean="0">
                <a:solidFill>
                  <a:srgbClr val="584C2E"/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atinLnBrk="0">
                <a:spcBef>
                  <a:spcPct val="0"/>
                </a:spcBef>
              </a:pPr>
              <a:r>
                <a:rPr lang="en-US" altLang="ko-KR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  </a:t>
              </a:r>
              <a:r>
                <a:rPr lang="ko-KR" altLang="en-US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 제</a:t>
              </a:r>
              <a:r>
                <a:rPr lang="en-US" altLang="ko-KR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14</a:t>
              </a:r>
              <a:r>
                <a:rPr lang="ko-KR" altLang="en-US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조</a:t>
              </a:r>
              <a:r>
                <a:rPr lang="en-US" altLang="ko-KR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(</a:t>
              </a:r>
              <a:r>
                <a:rPr lang="ko-KR" altLang="en-US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금품 등을 받는 행위의 제한</a:t>
              </a:r>
              <a:r>
                <a:rPr lang="en-US" altLang="ko-KR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)  </a:t>
              </a:r>
              <a:r>
                <a:rPr lang="ko-KR" altLang="en-US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위반임</a:t>
              </a:r>
              <a:r>
                <a:rPr lang="en-US" altLang="ko-KR" sz="2000" b="1" spc="-70" dirty="0" smtClean="0">
                  <a:solidFill>
                    <a:srgbClr val="584C2E"/>
                  </a:solidFill>
                  <a:latin typeface="Rix밝은고딕 M" pitchFamily="18" charset="-127"/>
                  <a:ea typeface="Rix밝은고딕 M" pitchFamily="18" charset="-127"/>
                </a:rPr>
                <a:t> </a:t>
              </a:r>
              <a:endParaRPr lang="ko-KR" altLang="en-US" sz="2000" b="1" spc="-70" dirty="0" smtClean="0">
                <a:solidFill>
                  <a:srgbClr val="584C2E"/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sp>
        <p:nvSpPr>
          <p:cNvPr id="15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17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0" y="777440"/>
            <a:ext cx="8095928" cy="430887"/>
            <a:chOff x="0" y="777440"/>
            <a:chExt cx="8095928" cy="430887"/>
          </a:xfrm>
        </p:grpSpPr>
        <p:sp>
          <p:nvSpPr>
            <p:cNvPr id="46" name="제목 1"/>
            <p:cNvSpPr txBox="1">
              <a:spLocks/>
            </p:cNvSpPr>
            <p:nvPr/>
          </p:nvSpPr>
          <p:spPr>
            <a:xfrm>
              <a:off x="323528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kumimoji="0" lang="ko-KR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오늘날의 부패</a:t>
              </a:r>
              <a:endPara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pic>
          <p:nvPicPr>
            <p:cNvPr id="47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71437"/>
              <a:ext cx="328613" cy="100013"/>
            </a:xfrm>
            <a:prstGeom prst="rect">
              <a:avLst/>
            </a:prstGeom>
            <a:noFill/>
          </p:spPr>
        </p:pic>
      </p:grpSp>
      <p:sp>
        <p:nvSpPr>
          <p:cNvPr id="55" name="TextBox 54"/>
          <p:cNvSpPr txBox="1"/>
          <p:nvPr/>
        </p:nvSpPr>
        <p:spPr>
          <a:xfrm>
            <a:off x="492864" y="1539634"/>
            <a:ext cx="7722474" cy="74635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indent="-123825" latinLnBrk="0">
              <a:spcBef>
                <a:spcPct val="0"/>
              </a:spcBef>
              <a:spcAft>
                <a:spcPts val="300"/>
              </a:spcAft>
              <a:buSzPct val="70000"/>
            </a:pPr>
            <a:r>
              <a:rPr lang="ko-KR" altLang="en-US" sz="230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</a:rPr>
              <a:t>  </a:t>
            </a:r>
            <a:r>
              <a:rPr lang="ko-KR" altLang="en-US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국민의 공직윤리에 대한 기대 상승</a:t>
            </a:r>
            <a:endParaRPr lang="en-US" altLang="ko-KR" sz="2300" dirty="0" smtClean="0">
              <a:solidFill>
                <a:srgbClr val="2C5884"/>
              </a:solidFill>
              <a:latin typeface="Rix밝은고딕 M" pitchFamily="18" charset="-127"/>
              <a:ea typeface="Rix밝은고딕 M" pitchFamily="18" charset="-127"/>
            </a:endParaRPr>
          </a:p>
          <a:p>
            <a:pPr indent="-123825" latinLnBrk="0">
              <a:spcBef>
                <a:spcPct val="0"/>
              </a:spcBef>
              <a:spcAft>
                <a:spcPts val="300"/>
              </a:spcAft>
              <a:buSzPct val="70000"/>
            </a:pPr>
            <a:r>
              <a:rPr lang="ko-KR" altLang="en-US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  불공정</a:t>
            </a:r>
            <a:r>
              <a:rPr lang="en-US" altLang="ko-KR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이해충돌</a:t>
            </a:r>
            <a:r>
              <a:rPr lang="en-US" altLang="ko-KR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알선 및 청탁</a:t>
            </a:r>
            <a:r>
              <a:rPr lang="en-US" altLang="ko-KR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300" dirty="0" smtClean="0">
                <a:solidFill>
                  <a:srgbClr val="2C5884"/>
                </a:solidFill>
                <a:latin typeface="Rix밝은고딕 M" pitchFamily="18" charset="-127"/>
                <a:ea typeface="Rix밝은고딕 M" pitchFamily="18" charset="-127"/>
              </a:rPr>
              <a:t>접대문화도 공직부패로 인식</a:t>
            </a:r>
          </a:p>
        </p:txBody>
      </p:sp>
      <p:pic>
        <p:nvPicPr>
          <p:cNvPr id="18" name="그림 17" descr="Untitled-1 copy.png"/>
          <p:cNvPicPr>
            <a:picLocks noChangeAspect="1"/>
          </p:cNvPicPr>
          <p:nvPr/>
        </p:nvPicPr>
        <p:blipFill>
          <a:blip r:embed="rId4" cstate="print"/>
          <a:srcRect t="35300"/>
          <a:stretch>
            <a:fillRect/>
          </a:stretch>
        </p:blipFill>
        <p:spPr>
          <a:xfrm>
            <a:off x="0" y="2143116"/>
            <a:ext cx="9215470" cy="4437112"/>
          </a:xfrm>
          <a:prstGeom prst="rect">
            <a:avLst/>
          </a:prstGeom>
        </p:spPr>
      </p:pic>
      <p:grpSp>
        <p:nvGrpSpPr>
          <p:cNvPr id="2" name="그룹 21"/>
          <p:cNvGrpSpPr/>
          <p:nvPr/>
        </p:nvGrpSpPr>
        <p:grpSpPr>
          <a:xfrm>
            <a:off x="4583068" y="2857496"/>
            <a:ext cx="3875364" cy="3406252"/>
            <a:chOff x="4583068" y="2857496"/>
            <a:chExt cx="3875364" cy="3406252"/>
          </a:xfrm>
        </p:grpSpPr>
        <p:sp>
          <p:nvSpPr>
            <p:cNvPr id="38" name="타원 9"/>
            <p:cNvSpPr/>
            <p:nvPr/>
          </p:nvSpPr>
          <p:spPr>
            <a:xfrm rot="5400000">
              <a:off x="4725793" y="2714771"/>
              <a:ext cx="3406252" cy="3691702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타원 4"/>
            <p:cNvSpPr/>
            <p:nvPr/>
          </p:nvSpPr>
          <p:spPr>
            <a:xfrm>
              <a:off x="7168182" y="4305152"/>
              <a:ext cx="1290250" cy="5109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연고온정</a:t>
              </a:r>
              <a:endParaRPr lang="en-US" altLang="ko-KR" sz="1600" b="1" kern="1200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알선청탁</a:t>
              </a:r>
              <a:endParaRPr lang="en-US" altLang="ko-KR" sz="1600" b="1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접대문화</a:t>
              </a:r>
              <a:endParaRPr lang="ko-KR" altLang="en-US" sz="1600" b="1" kern="1200" dirty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grpSp>
        <p:nvGrpSpPr>
          <p:cNvPr id="3" name="그룹 18"/>
          <p:cNvGrpSpPr/>
          <p:nvPr/>
        </p:nvGrpSpPr>
        <p:grpSpPr>
          <a:xfrm>
            <a:off x="685567" y="3732060"/>
            <a:ext cx="1800000" cy="1800000"/>
            <a:chOff x="685567" y="3732060"/>
            <a:chExt cx="1800000" cy="1800000"/>
          </a:xfrm>
        </p:grpSpPr>
        <p:sp>
          <p:nvSpPr>
            <p:cNvPr id="36" name="타원 35"/>
            <p:cNvSpPr/>
            <p:nvPr/>
          </p:nvSpPr>
          <p:spPr>
            <a:xfrm rot="5400000">
              <a:off x="685567" y="3732060"/>
              <a:ext cx="1800000" cy="1800000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3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타원 8"/>
            <p:cNvSpPr/>
            <p:nvPr/>
          </p:nvSpPr>
          <p:spPr>
            <a:xfrm>
              <a:off x="949171" y="4182060"/>
              <a:ext cx="1272791" cy="90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뇌물수수</a:t>
              </a:r>
              <a:endParaRPr lang="en-US" altLang="ko-KR" sz="1600" b="1" kern="1200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배임횡령</a:t>
              </a:r>
              <a:endParaRPr lang="en-US" altLang="ko-KR" sz="1600" b="1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예산낭비</a:t>
              </a:r>
              <a:endParaRPr lang="ko-KR" altLang="en-US" sz="1600" b="1" kern="1200" dirty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grpSp>
        <p:nvGrpSpPr>
          <p:cNvPr id="4" name="그룹 22"/>
          <p:cNvGrpSpPr/>
          <p:nvPr/>
        </p:nvGrpSpPr>
        <p:grpSpPr>
          <a:xfrm>
            <a:off x="2571768" y="3907839"/>
            <a:ext cx="1900386" cy="1463258"/>
            <a:chOff x="2571768" y="3907839"/>
            <a:chExt cx="1900386" cy="1463258"/>
          </a:xfrm>
        </p:grpSpPr>
        <p:pic>
          <p:nvPicPr>
            <p:cNvPr id="31" name="Picture 9" descr="arrow-normal2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671954" y="4207117"/>
              <a:ext cx="1800200" cy="849886"/>
            </a:xfrm>
            <a:prstGeom prst="rect">
              <a:avLst/>
            </a:prstGeom>
            <a:noFill/>
          </p:spPr>
        </p:pic>
        <p:sp>
          <p:nvSpPr>
            <p:cNvPr id="32" name="TextBox 31"/>
            <p:cNvSpPr txBox="1"/>
            <p:nvPr/>
          </p:nvSpPr>
          <p:spPr>
            <a:xfrm>
              <a:off x="2571768" y="3907839"/>
              <a:ext cx="100811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E78503"/>
                  </a:solidFill>
                  <a:latin typeface="Rix밝은고딕 B" pitchFamily="18" charset="-127"/>
                  <a:ea typeface="Rix밝은고딕 B" pitchFamily="18" charset="-127"/>
                </a:rPr>
                <a:t>글로벌 </a:t>
              </a:r>
              <a:r>
                <a:rPr lang="en-US" altLang="ko-KR" sz="1600" b="1" dirty="0" smtClean="0">
                  <a:solidFill>
                    <a:srgbClr val="E78503"/>
                  </a:solidFill>
                  <a:latin typeface="Rix밝은고딕 B" pitchFamily="18" charset="-127"/>
                  <a:ea typeface="Rix밝은고딕 B" pitchFamily="18" charset="-127"/>
                </a:rPr>
                <a:t/>
              </a:r>
              <a:br>
                <a:rPr lang="en-US" altLang="ko-KR" sz="1600" b="1" dirty="0" smtClean="0">
                  <a:solidFill>
                    <a:srgbClr val="E78503"/>
                  </a:solidFill>
                  <a:latin typeface="Rix밝은고딕 B" pitchFamily="18" charset="-127"/>
                  <a:ea typeface="Rix밝은고딕 B" pitchFamily="18" charset="-127"/>
                </a:rPr>
              </a:br>
              <a:r>
                <a:rPr lang="ko-KR" altLang="en-US" sz="1600" b="1" dirty="0" smtClean="0">
                  <a:solidFill>
                    <a:srgbClr val="E78503"/>
                  </a:solidFill>
                  <a:latin typeface="Rix밝은고딕 B" pitchFamily="18" charset="-127"/>
                  <a:ea typeface="Rix밝은고딕 B" pitchFamily="18" charset="-127"/>
                </a:rPr>
                <a:t>스탠더드</a:t>
              </a:r>
              <a:endParaRPr lang="ko-KR" altLang="en-US" sz="1600" b="1" dirty="0">
                <a:solidFill>
                  <a:srgbClr val="E78503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585901" y="4786322"/>
              <a:ext cx="100811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chemeClr val="accent3">
                      <a:lumMod val="7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국민기대</a:t>
              </a:r>
              <a:r>
                <a:rPr lang="en-US" altLang="ko-KR" sz="1600" b="1" dirty="0" smtClean="0">
                  <a:solidFill>
                    <a:schemeClr val="accent3">
                      <a:lumMod val="7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/>
              </a:r>
              <a:br>
                <a:rPr lang="en-US" altLang="ko-KR" sz="1600" b="1" dirty="0" smtClean="0">
                  <a:solidFill>
                    <a:schemeClr val="accent3">
                      <a:lumMod val="7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</a:br>
              <a:r>
                <a:rPr lang="ko-KR" altLang="en-US" sz="1600" b="1" dirty="0" smtClean="0">
                  <a:solidFill>
                    <a:schemeClr val="accent3">
                      <a:lumMod val="75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상 승</a:t>
              </a:r>
              <a:endParaRPr lang="ko-KR" altLang="en-US" sz="1600" b="1" dirty="0">
                <a:solidFill>
                  <a:schemeClr val="accent3">
                    <a:lumMod val="75000"/>
                  </a:schemeClr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grpSp>
        <p:nvGrpSpPr>
          <p:cNvPr id="5" name="그룹 20"/>
          <p:cNvGrpSpPr/>
          <p:nvPr/>
        </p:nvGrpSpPr>
        <p:grpSpPr>
          <a:xfrm>
            <a:off x="4583069" y="3283278"/>
            <a:ext cx="2881369" cy="2554689"/>
            <a:chOff x="4583069" y="3283278"/>
            <a:chExt cx="2881369" cy="2554689"/>
          </a:xfrm>
        </p:grpSpPr>
        <p:sp>
          <p:nvSpPr>
            <p:cNvPr id="29" name="타원 7"/>
            <p:cNvSpPr/>
            <p:nvPr/>
          </p:nvSpPr>
          <p:spPr>
            <a:xfrm rot="5400000">
              <a:off x="4690112" y="3176235"/>
              <a:ext cx="2554689" cy="2768776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2340759"/>
                <a:satOff val="-2919"/>
                <a:lumOff val="686"/>
                <a:alphaOff val="0"/>
              </a:schemeClr>
            </a:fillRef>
            <a:effectRef idx="3">
              <a:schemeClr val="accent2">
                <a:hueOff val="2340759"/>
                <a:satOff val="-2919"/>
                <a:lumOff val="6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타원 6"/>
            <p:cNvSpPr/>
            <p:nvPr/>
          </p:nvSpPr>
          <p:spPr>
            <a:xfrm>
              <a:off x="6174188" y="4321120"/>
              <a:ext cx="1290250" cy="47900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불공정</a:t>
              </a:r>
              <a:endParaRPr lang="en-US" altLang="ko-KR" sz="1600" b="1" kern="1200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불투명</a:t>
              </a:r>
              <a:endParaRPr lang="en-US" altLang="ko-KR" sz="1600" b="1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이해충돌</a:t>
              </a:r>
              <a:endParaRPr lang="ko-KR" altLang="en-US" sz="1600" b="1" kern="1200" dirty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grpSp>
        <p:nvGrpSpPr>
          <p:cNvPr id="6" name="그룹 19"/>
          <p:cNvGrpSpPr/>
          <p:nvPr/>
        </p:nvGrpSpPr>
        <p:grpSpPr>
          <a:xfrm>
            <a:off x="4583070" y="3709058"/>
            <a:ext cx="1845850" cy="1703127"/>
            <a:chOff x="4583070" y="3709058"/>
            <a:chExt cx="1845850" cy="1703127"/>
          </a:xfrm>
        </p:grpSpPr>
        <p:sp>
          <p:nvSpPr>
            <p:cNvPr id="27" name="타원 5"/>
            <p:cNvSpPr/>
            <p:nvPr/>
          </p:nvSpPr>
          <p:spPr>
            <a:xfrm rot="5400000">
              <a:off x="4654431" y="3637697"/>
              <a:ext cx="1703127" cy="1845850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3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타원 8"/>
            <p:cNvSpPr/>
            <p:nvPr/>
          </p:nvSpPr>
          <p:spPr>
            <a:xfrm>
              <a:off x="4810766" y="4134839"/>
              <a:ext cx="1305212" cy="8515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뇌물수수</a:t>
              </a:r>
              <a:endParaRPr lang="en-US" altLang="ko-KR" sz="1600" b="1" kern="1200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배임횡령</a:t>
              </a:r>
              <a:endParaRPr lang="en-US" altLang="ko-KR" sz="1600" b="1" dirty="0" smtClean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  <a:p>
              <a:pPr lvl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kern="1200" dirty="0" smtClean="0">
                  <a:solidFill>
                    <a:schemeClr val="bg2">
                      <a:lumMod val="25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예산낭비</a:t>
              </a:r>
              <a:endParaRPr lang="ko-KR" altLang="en-US" sz="1600" b="1" kern="1200" dirty="0">
                <a:solidFill>
                  <a:schemeClr val="bg2">
                    <a:lumMod val="25000"/>
                  </a:schemeClr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pic>
        <p:nvPicPr>
          <p:cNvPr id="24" name="그림 23" descr="Untitled-4 copy.png"/>
          <p:cNvPicPr>
            <a:picLocks noChangeAspect="1"/>
          </p:cNvPicPr>
          <p:nvPr/>
        </p:nvPicPr>
        <p:blipFill>
          <a:blip r:embed="rId6" cstate="print"/>
          <a:srcRect t="37400" b="2751"/>
          <a:stretch>
            <a:fillRect/>
          </a:stretch>
        </p:blipFill>
        <p:spPr>
          <a:xfrm>
            <a:off x="-180528" y="2205014"/>
            <a:ext cx="9144000" cy="4652986"/>
          </a:xfrm>
          <a:prstGeom prst="rect">
            <a:avLst/>
          </a:prstGeom>
        </p:spPr>
      </p:pic>
      <p:sp>
        <p:nvSpPr>
          <p:cNvPr id="26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TextBox 8"/>
          <p:cNvSpPr txBox="1">
            <a:spLocks noChangeArrowheads="1"/>
          </p:cNvSpPr>
          <p:nvPr/>
        </p:nvSpPr>
        <p:spPr bwMode="auto">
          <a:xfrm>
            <a:off x="312679" y="5750004"/>
            <a:ext cx="852498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endParaRPr lang="en-US" altLang="ko-KR" sz="1600" b="1" spc="-150" dirty="0" smtClean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Yoon 윤고딕 520_TT" pitchFamily="18" charset="-127"/>
              <a:ea typeface="Yoon 윤고딕 520_TT" pitchFamily="18" charset="-127"/>
            </a:endParaRPr>
          </a:p>
          <a:p>
            <a:pPr algn="ctr" eaLnBrk="1" hangingPunct="1">
              <a:defRPr/>
            </a:pPr>
            <a:endParaRPr lang="en-US" altLang="ko-KR" sz="1400" spc="-150" dirty="0" smtClean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defRPr/>
            </a:pPr>
            <a:r>
              <a:rPr lang="en-US" altLang="ko-KR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pc="-150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39552" y="1628800"/>
            <a:ext cx="577782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1) </a:t>
            </a:r>
            <a:r>
              <a:rPr lang="ko-KR" altLang="en-US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자아고갈의 법칙</a:t>
            </a:r>
            <a:endParaRPr lang="ko-KR" altLang="en-US" sz="2600" dirty="0">
              <a:solidFill>
                <a:schemeClr val="bg2">
                  <a:lumMod val="10000"/>
                </a:schemeClr>
              </a:solidFill>
            </a:endParaRPr>
          </a:p>
        </p:txBody>
      </p:sp>
      <p:grpSp>
        <p:nvGrpSpPr>
          <p:cNvPr id="2" name="그룹 15"/>
          <p:cNvGrpSpPr/>
          <p:nvPr/>
        </p:nvGrpSpPr>
        <p:grpSpPr>
          <a:xfrm>
            <a:off x="827584" y="2492896"/>
            <a:ext cx="7416824" cy="3528392"/>
            <a:chOff x="1499646" y="2170375"/>
            <a:chExt cx="6785899" cy="2740725"/>
          </a:xfrm>
        </p:grpSpPr>
        <p:pic>
          <p:nvPicPr>
            <p:cNvPr id="45" name="Picture 9" descr="C:\Users\Sung Jiyoung\Desktop\imagesCAV4WAIM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112525" y="2184865"/>
              <a:ext cx="3173020" cy="26978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10" descr="C:\Users\Sung Jiyoung\Desktop\imagesCAZ6ZK2G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24430" y="2182371"/>
              <a:ext cx="1751364" cy="1267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" name="Picture 13" descr="C:\Users\Sung Jiyoung\Desktop\google_co_kr_20130117_23280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24430" y="3465772"/>
              <a:ext cx="1751364" cy="1416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그림 14" descr="아저씨 뱃살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99646" y="2170375"/>
              <a:ext cx="1764415" cy="2740725"/>
            </a:xfrm>
            <a:prstGeom prst="rect">
              <a:avLst/>
            </a:prstGeom>
          </p:spPr>
        </p:pic>
      </p:grpSp>
      <p:sp>
        <p:nvSpPr>
          <p:cNvPr id="16" name="직사각형 15"/>
          <p:cNvSpPr/>
          <p:nvPr/>
        </p:nvSpPr>
        <p:spPr>
          <a:xfrm>
            <a:off x="0" y="2177480"/>
            <a:ext cx="9144000" cy="4347864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23528" y="2415472"/>
            <a:ext cx="8280920" cy="216565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ko-KR" altLang="en-US" sz="2800" spc="-15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600" spc="-150" dirty="0" smtClean="0">
                <a:latin typeface="HY견고딕" pitchFamily="18" charset="-127"/>
                <a:ea typeface="HY견고딕" pitchFamily="18" charset="-127"/>
              </a:rPr>
              <a:t>부패의  유혹에 저항하는 자아  에너지는 시간이 갈수록</a:t>
            </a:r>
            <a:endParaRPr lang="en-US" altLang="ko-KR" sz="2600" spc="-15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ko-KR" altLang="en-US" sz="2600" spc="-150" dirty="0" smtClean="0">
                <a:latin typeface="HY견고딕" pitchFamily="18" charset="-127"/>
                <a:ea typeface="HY견고딕" pitchFamily="18" charset="-127"/>
              </a:rPr>
              <a:t>  고갈되어 결국 굴복하게 됨</a:t>
            </a:r>
            <a:endParaRPr lang="en-US" altLang="ko-KR" sz="2600" spc="-15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ko-KR" altLang="en-US" sz="2600" spc="-150" dirty="0" smtClean="0">
                <a:latin typeface="HY견고딕" pitchFamily="18" charset="-127"/>
                <a:ea typeface="HY견고딕" pitchFamily="18" charset="-127"/>
              </a:rPr>
              <a:t>  </a:t>
            </a:r>
            <a:endParaRPr lang="en-US" altLang="ko-KR" sz="300" spc="-15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ko-KR" altLang="en-US" sz="2600" spc="-150" dirty="0" smtClean="0">
                <a:latin typeface="HY견고딕" pitchFamily="18" charset="-127"/>
                <a:ea typeface="HY견고딕" pitchFamily="18" charset="-127"/>
              </a:rPr>
              <a:t> 특히</a:t>
            </a:r>
            <a:r>
              <a:rPr lang="en-US" altLang="ko-KR" sz="2600" spc="-150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2600" spc="-150" dirty="0" smtClean="0">
                <a:latin typeface="HY견고딕" pitchFamily="18" charset="-127"/>
                <a:ea typeface="HY견고딕" pitchFamily="18" charset="-127"/>
              </a:rPr>
              <a:t>  이권과 청탁이  많은  자리일 수록  자아가  고갈</a:t>
            </a:r>
            <a:endParaRPr lang="en-US" altLang="ko-KR" sz="2600" spc="-15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ko-KR" altLang="en-US" sz="2600" spc="-150" dirty="0" smtClean="0">
                <a:latin typeface="HY견고딕" pitchFamily="18" charset="-127"/>
                <a:ea typeface="HY견고딕" pitchFamily="18" charset="-127"/>
              </a:rPr>
              <a:t>  되기 쉬움</a:t>
            </a:r>
            <a:endParaRPr lang="en-US" altLang="ko-KR" sz="2600" spc="-150" dirty="0" smtClean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30"/>
          <p:cNvGrpSpPr/>
          <p:nvPr/>
        </p:nvGrpSpPr>
        <p:grpSpPr>
          <a:xfrm>
            <a:off x="683568" y="4869160"/>
            <a:ext cx="7488832" cy="1224136"/>
            <a:chOff x="1215340" y="5590573"/>
            <a:chExt cx="5891874" cy="682841"/>
          </a:xfrm>
        </p:grpSpPr>
        <p:sp>
          <p:nvSpPr>
            <p:cNvPr id="32" name="직사각형 31"/>
            <p:cNvSpPr/>
            <p:nvPr/>
          </p:nvSpPr>
          <p:spPr>
            <a:xfrm>
              <a:off x="1666754" y="5590573"/>
              <a:ext cx="5440460" cy="68284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ko-KR" altLang="en-US" sz="3600" b="1" spc="-15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평소 상사  및 동료와의 상담 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 적절한 시기에 보직 이동 필요 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33" name="위로 굽은 화살표 32"/>
            <p:cNvSpPr/>
            <p:nvPr/>
          </p:nvSpPr>
          <p:spPr>
            <a:xfrm rot="5400000">
              <a:off x="1203764" y="5625301"/>
              <a:ext cx="347243" cy="324092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그룹 19"/>
          <p:cNvGrpSpPr/>
          <p:nvPr/>
        </p:nvGrpSpPr>
        <p:grpSpPr>
          <a:xfrm>
            <a:off x="0" y="908720"/>
            <a:ext cx="5706604" cy="523220"/>
            <a:chOff x="1" y="692696"/>
            <a:chExt cx="5706604" cy="523220"/>
          </a:xfrm>
        </p:grpSpPr>
        <p:sp>
          <p:nvSpPr>
            <p:cNvPr id="41" name="TextBox 40"/>
            <p:cNvSpPr txBox="1"/>
            <p:nvPr/>
          </p:nvSpPr>
          <p:spPr>
            <a:xfrm>
              <a:off x="395536" y="692696"/>
              <a:ext cx="5311069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2800" b="1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2. </a:t>
              </a:r>
              <a:r>
                <a:rPr lang="ko-KR" altLang="en-US" sz="2800" b="1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왜 </a:t>
              </a:r>
              <a:r>
                <a:rPr lang="ko-KR" altLang="en-US" sz="2800" b="1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평범한 사람이 유혹에 빠지는가</a:t>
              </a:r>
              <a:r>
                <a:rPr lang="en-US" altLang="ko-KR" sz="2800" b="1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?</a:t>
              </a:r>
              <a:endParaRPr lang="ko-KR" altLang="en-US" sz="2800" b="1" spc="-150" dirty="0">
                <a:ln>
                  <a:solidFill>
                    <a:prstClr val="black">
                      <a:lumMod val="75000"/>
                      <a:lumOff val="25000"/>
                      <a:alpha val="25000"/>
                    </a:prstClr>
                  </a:solidFill>
                </a:ln>
                <a:solidFill>
                  <a:schemeClr val="tx2"/>
                </a:solidFill>
                <a:latin typeface="Rix밝은고딕 M" pitchFamily="18" charset="-127"/>
                <a:ea typeface="Rix밝은고딕 M" pitchFamily="18" charset="-127"/>
                <a:cs typeface="조선일보명조" pitchFamily="18" charset="-127"/>
              </a:endParaRPr>
            </a:p>
          </p:txBody>
        </p:sp>
        <p:pic>
          <p:nvPicPr>
            <p:cNvPr id="17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" y="870978"/>
              <a:ext cx="395536" cy="120381"/>
            </a:xfrm>
            <a:prstGeom prst="rect">
              <a:avLst/>
            </a:prstGeom>
            <a:noFill/>
          </p:spPr>
        </p:pic>
      </p:grpSp>
      <p:sp>
        <p:nvSpPr>
          <p:cNvPr id="20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" name="Picture 7" descr="C:\Users\Sung Jiyoung\Desktop\google_co_kr_20130127_221015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492896"/>
            <a:ext cx="5760640" cy="3753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8"/>
          <p:cNvSpPr txBox="1">
            <a:spLocks noChangeArrowheads="1"/>
          </p:cNvSpPr>
          <p:nvPr/>
        </p:nvSpPr>
        <p:spPr bwMode="auto">
          <a:xfrm>
            <a:off x="0" y="6858000"/>
            <a:ext cx="9144000" cy="1754326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endParaRPr lang="en-US" altLang="ko-KR" spc="-150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Yoon 윤고딕 550_TT" pitchFamily="18" charset="-127"/>
              <a:ea typeface="Yoon 윤고딕 550_TT" pitchFamily="18" charset="-127"/>
            </a:endParaRPr>
          </a:p>
          <a:p>
            <a:pPr algn="ctr" eaLnBrk="1" hangingPunct="1">
              <a:defRPr/>
            </a:pPr>
            <a:endParaRPr lang="en-US" altLang="ko-KR" sz="1000" b="1" spc="-150" dirty="0" smtClean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defRPr/>
            </a:pPr>
            <a:endParaRPr lang="en-US" altLang="ko-KR" spc="-150" dirty="0" smtClean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defRPr/>
            </a:pPr>
            <a:endParaRPr lang="en-US" altLang="ko-KR" sz="800" spc="-150" dirty="0" smtClean="0">
              <a:latin typeface="HY견고딕" pitchFamily="18" charset="-127"/>
              <a:ea typeface="HY견고딕" pitchFamily="18" charset="-127"/>
            </a:endParaRPr>
          </a:p>
          <a:p>
            <a:pPr algn="ctr" eaLnBrk="1" hangingPunct="1">
              <a:defRPr/>
            </a:pPr>
            <a:r>
              <a:rPr lang="ko-KR" altLang="en-US" b="1" spc="-150" dirty="0" smtClean="0">
                <a:latin typeface="Yoon 윤고딕 550_TT" pitchFamily="18" charset="-127"/>
                <a:ea typeface="Yoon 윤고딕 550_TT" pitchFamily="18" charset="-127"/>
              </a:rPr>
              <a:t> </a:t>
            </a:r>
            <a:endParaRPr lang="en-US" altLang="ko-KR" b="1" spc="-150" dirty="0" smtClean="0">
              <a:latin typeface="Yoon 윤고딕 550_TT" pitchFamily="18" charset="-127"/>
              <a:ea typeface="Yoon 윤고딕 550_TT" pitchFamily="18" charset="-127"/>
            </a:endParaRPr>
          </a:p>
          <a:p>
            <a:pPr algn="ctr" eaLnBrk="1" hangingPunct="1">
              <a:defRPr/>
            </a:pPr>
            <a:endParaRPr lang="en-US" altLang="ko-KR" spc="-150" dirty="0" smtClean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Yoon 윤고딕 550_TT" pitchFamily="18" charset="-127"/>
              <a:ea typeface="Yoon 윤고딕 550_TT" pitchFamily="18" charset="-127"/>
            </a:endParaRPr>
          </a:p>
          <a:p>
            <a:pPr algn="ctr" eaLnBrk="1" hangingPunct="1">
              <a:defRPr/>
            </a:pPr>
            <a:endParaRPr lang="en-US" altLang="ko-KR" spc="-150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Yoon 윤고딕 550_TT" pitchFamily="18" charset="-127"/>
              <a:ea typeface="Yoon 윤고딕 550_TT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9552" y="1628800"/>
            <a:ext cx="577782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2) </a:t>
            </a:r>
            <a:r>
              <a:rPr lang="ko-KR" altLang="en-US" sz="2600" b="1" dirty="0" err="1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이타성</a:t>
            </a:r>
            <a:r>
              <a:rPr lang="ko-KR" altLang="en-US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 합리화의 법칙</a:t>
            </a:r>
            <a:endParaRPr lang="ko-KR" altLang="en-US" sz="2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0" y="2348880"/>
            <a:ext cx="9144000" cy="396044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7"/>
          <p:cNvGrpSpPr/>
          <p:nvPr/>
        </p:nvGrpSpPr>
        <p:grpSpPr>
          <a:xfrm>
            <a:off x="683568" y="4437112"/>
            <a:ext cx="7632848" cy="1368152"/>
            <a:chOff x="1215340" y="5590575"/>
            <a:chExt cx="6933237" cy="601883"/>
          </a:xfrm>
        </p:grpSpPr>
        <p:sp>
          <p:nvSpPr>
            <p:cNvPr id="15" name="직사각형 14"/>
            <p:cNvSpPr/>
            <p:nvPr/>
          </p:nvSpPr>
          <p:spPr>
            <a:xfrm>
              <a:off x="1666754" y="5590575"/>
              <a:ext cx="6481823" cy="60188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집단적  향응 수수 근절  등  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  <a:p>
              <a:pPr algn="ctr">
                <a:defRPr/>
              </a:pP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조직문화  개선  필요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6" name="위로 굽은 화살표 15"/>
            <p:cNvSpPr/>
            <p:nvPr/>
          </p:nvSpPr>
          <p:spPr>
            <a:xfrm rot="5400000">
              <a:off x="1203764" y="5625301"/>
              <a:ext cx="347243" cy="324092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600"/>
            </a:p>
          </p:txBody>
        </p:sp>
      </p:grpSp>
      <p:grpSp>
        <p:nvGrpSpPr>
          <p:cNvPr id="3" name="그룹 18"/>
          <p:cNvGrpSpPr/>
          <p:nvPr/>
        </p:nvGrpSpPr>
        <p:grpSpPr>
          <a:xfrm>
            <a:off x="0" y="908720"/>
            <a:ext cx="7439111" cy="523220"/>
            <a:chOff x="1" y="692696"/>
            <a:chExt cx="7439111" cy="523220"/>
          </a:xfrm>
        </p:grpSpPr>
        <p:sp>
          <p:nvSpPr>
            <p:cNvPr id="25" name="TextBox 24"/>
            <p:cNvSpPr txBox="1"/>
            <p:nvPr/>
          </p:nvSpPr>
          <p:spPr>
            <a:xfrm>
              <a:off x="395536" y="692696"/>
              <a:ext cx="704357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b="1" kern="0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2. </a:t>
              </a:r>
              <a:r>
                <a:rPr lang="ko-KR" altLang="en-US" sz="2800" b="1" kern="0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왜 </a:t>
              </a:r>
              <a:r>
                <a:rPr lang="ko-KR" altLang="en-US" sz="2800" b="1" kern="0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평범한 사람이 유혹에 빠지는가</a:t>
              </a:r>
              <a:r>
                <a:rPr lang="en-US" altLang="ko-KR" sz="2800" b="1" kern="0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?</a:t>
              </a:r>
              <a:endParaRPr lang="ko-KR" altLang="en-US" sz="2800" b="1" kern="0" spc="-150" dirty="0">
                <a:ln>
                  <a:solidFill>
                    <a:prstClr val="black">
                      <a:lumMod val="75000"/>
                      <a:lumOff val="25000"/>
                      <a:alpha val="25000"/>
                    </a:prstClr>
                  </a:solidFill>
                </a:ln>
                <a:solidFill>
                  <a:schemeClr val="tx2"/>
                </a:solidFill>
                <a:latin typeface="Rix밝은고딕 M" pitchFamily="18" charset="-127"/>
                <a:ea typeface="Rix밝은고딕 M" pitchFamily="18" charset="-127"/>
                <a:cs typeface="조선일보명조" pitchFamily="18" charset="-127"/>
              </a:endParaRPr>
            </a:p>
          </p:txBody>
        </p:sp>
        <p:pic>
          <p:nvPicPr>
            <p:cNvPr id="17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" y="870978"/>
              <a:ext cx="395536" cy="120381"/>
            </a:xfrm>
            <a:prstGeom prst="rect">
              <a:avLst/>
            </a:prstGeom>
            <a:noFill/>
          </p:spPr>
        </p:pic>
      </p:grpSp>
      <p:sp>
        <p:nvSpPr>
          <p:cNvPr id="18" name="직사각형 17"/>
          <p:cNvSpPr/>
          <p:nvPr/>
        </p:nvSpPr>
        <p:spPr>
          <a:xfrm>
            <a:off x="683568" y="2708920"/>
            <a:ext cx="7632848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자신보다  남을 위한 목적이라 생각할 때</a:t>
            </a:r>
            <a:endParaRPr lang="en-US" altLang="ko-KR" sz="26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쉽게 부정을 저지르는 경향</a:t>
            </a:r>
            <a:r>
              <a:rPr lang="en-US" altLang="ko-KR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9"/>
          <p:cNvGrpSpPr/>
          <p:nvPr/>
        </p:nvGrpSpPr>
        <p:grpSpPr>
          <a:xfrm>
            <a:off x="374085" y="706761"/>
            <a:ext cx="8425328" cy="5942895"/>
            <a:chOff x="374085" y="706761"/>
            <a:chExt cx="8425328" cy="5942895"/>
          </a:xfrm>
        </p:grpSpPr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4085" y="5441633"/>
              <a:ext cx="8425328" cy="120802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defRPr/>
              </a:pPr>
              <a:endParaRPr lang="en-US" altLang="ko-KR" sz="160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Yoon 윤고딕 520_TT" pitchFamily="18" charset="-127"/>
                <a:ea typeface="Yoon 윤고딕 520_TT" pitchFamily="18" charset="-127"/>
              </a:endParaRPr>
            </a:p>
            <a:p>
              <a:pPr algn="ctr" eaLnBrk="1" hangingPunct="1">
                <a:defRPr/>
              </a:pPr>
              <a:endParaRPr lang="en-US" altLang="ko-KR" sz="10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견고딕" pitchFamily="18" charset="-127"/>
                <a:ea typeface="HY견고딕" pitchFamily="18" charset="-127"/>
              </a:endParaRPr>
            </a:p>
            <a:p>
              <a:pPr algn="ctr" eaLnBrk="1" hangingPunct="1">
                <a:defRPr/>
              </a:pPr>
              <a:endParaRPr lang="en-US" altLang="ko-KR" sz="105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견고딕" pitchFamily="18" charset="-127"/>
                <a:ea typeface="HY견고딕" pitchFamily="18" charset="-127"/>
              </a:endParaRPr>
            </a:p>
            <a:p>
              <a:pPr algn="ctr" eaLnBrk="1" hangingPunct="1">
                <a:defRPr/>
              </a:pPr>
              <a:r>
                <a:rPr lang="ko-KR" altLang="en-US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견고딕" pitchFamily="18" charset="-127"/>
                <a:ea typeface="HY견고딕" pitchFamily="18" charset="-127"/>
              </a:endParaRPr>
            </a:p>
            <a:p>
              <a:pPr algn="ctr" eaLnBrk="1" hangingPunct="1">
                <a:defRPr/>
              </a:pPr>
              <a:endParaRPr lang="en-US" altLang="ko-KR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Yoon 윤고딕 550_TT" pitchFamily="18" charset="-127"/>
                <a:ea typeface="Yoon 윤고딕 550_TT" pitchFamily="18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91351" y="706761"/>
              <a:ext cx="539923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2800" b="1" kern="0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2.  </a:t>
              </a:r>
              <a:r>
                <a:rPr lang="ko-KR" altLang="en-US" sz="2800" b="1" kern="0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왜 </a:t>
              </a:r>
              <a:r>
                <a:rPr lang="ko-KR" altLang="en-US" sz="2800" b="1" kern="0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평범한 사람이 유혹에 빠지는가</a:t>
              </a:r>
              <a:r>
                <a:rPr lang="en-US" altLang="ko-KR" sz="2800" b="1" kern="0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?</a:t>
              </a:r>
              <a:endParaRPr lang="ko-KR" altLang="en-US" sz="2800" b="1" kern="0" spc="-150" dirty="0">
                <a:ln>
                  <a:solidFill>
                    <a:prstClr val="black">
                      <a:lumMod val="75000"/>
                      <a:lumOff val="25000"/>
                      <a:alpha val="25000"/>
                    </a:prstClr>
                  </a:solidFill>
                </a:ln>
                <a:solidFill>
                  <a:schemeClr val="tx2"/>
                </a:solidFill>
                <a:latin typeface="Rix밝은고딕 M" pitchFamily="18" charset="-127"/>
                <a:ea typeface="Rix밝은고딕 M" pitchFamily="18" charset="-127"/>
                <a:cs typeface="조선일보명조" pitchFamily="18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55584" y="1365814"/>
              <a:ext cx="576625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(3) </a:t>
              </a:r>
              <a:r>
                <a:rPr lang="ko-KR" altLang="en-US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</a:rPr>
                <a:t>도덕적 자기만족의 법칙</a:t>
              </a:r>
              <a:endParaRPr lang="ko-KR" altLang="en-US" sz="2600" dirty="0">
                <a:solidFill>
                  <a:schemeClr val="bg2">
                    <a:lumMod val="10000"/>
                  </a:schemeClr>
                </a:solidFill>
              </a:endParaRPr>
            </a:p>
          </p:txBody>
        </p:sp>
      </p:grpSp>
      <p:grpSp>
        <p:nvGrpSpPr>
          <p:cNvPr id="3" name="그룹 30"/>
          <p:cNvGrpSpPr/>
          <p:nvPr/>
        </p:nvGrpSpPr>
        <p:grpSpPr>
          <a:xfrm>
            <a:off x="986199" y="2204864"/>
            <a:ext cx="7064054" cy="2013507"/>
            <a:chOff x="986199" y="2011101"/>
            <a:chExt cx="7064054" cy="1426635"/>
          </a:xfrm>
        </p:grpSpPr>
        <p:pic>
          <p:nvPicPr>
            <p:cNvPr id="23" name="Picture 3" descr="C:\Users\홍길동\Desktop\콜라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86199" y="2011101"/>
              <a:ext cx="2163764" cy="1426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Picture 2" descr="C:\Users\홍길동\Desktop\1달러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13603" y="2011101"/>
              <a:ext cx="2163764" cy="1426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Box 24"/>
            <p:cNvSpPr txBox="1"/>
            <p:nvPr/>
          </p:nvSpPr>
          <p:spPr>
            <a:xfrm>
              <a:off x="5631928" y="2429483"/>
              <a:ext cx="2418325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2200" dirty="0">
                  <a:solidFill>
                    <a:srgbClr val="0D0D0D"/>
                  </a:solidFill>
                  <a:latin typeface="HY울릉도M" pitchFamily="18" charset="-127"/>
                  <a:ea typeface="HY울릉도M" pitchFamily="18" charset="-127"/>
                </a:rPr>
                <a:t>콜라 </a:t>
              </a:r>
              <a:r>
                <a:rPr lang="en-US" altLang="ko-KR" sz="2200" dirty="0">
                  <a:solidFill>
                    <a:schemeClr val="accent2">
                      <a:lumMod val="75000"/>
                    </a:schemeClr>
                  </a:solidFill>
                  <a:latin typeface="HY울릉도M" pitchFamily="18" charset="-127"/>
                  <a:ea typeface="HY울릉도M" pitchFamily="18" charset="-127"/>
                </a:rPr>
                <a:t>VS</a:t>
              </a:r>
              <a:r>
                <a:rPr lang="en-US" altLang="ko-KR" sz="2200" dirty="0">
                  <a:solidFill>
                    <a:srgbClr val="0D0D0D"/>
                  </a:solidFill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2200" dirty="0">
                  <a:solidFill>
                    <a:srgbClr val="0D0D0D"/>
                  </a:solidFill>
                  <a:latin typeface="HY울릉도M" pitchFamily="18" charset="-127"/>
                  <a:ea typeface="HY울릉도M" pitchFamily="18" charset="-127"/>
                </a:rPr>
                <a:t>현금</a:t>
              </a:r>
            </a:p>
          </p:txBody>
        </p:sp>
      </p:grpSp>
      <p:grpSp>
        <p:nvGrpSpPr>
          <p:cNvPr id="4" name="그룹 31"/>
          <p:cNvGrpSpPr/>
          <p:nvPr/>
        </p:nvGrpSpPr>
        <p:grpSpPr>
          <a:xfrm>
            <a:off x="2068081" y="4295813"/>
            <a:ext cx="6173093" cy="2013507"/>
            <a:chOff x="2068081" y="3492606"/>
            <a:chExt cx="6173093" cy="1426635"/>
          </a:xfrm>
        </p:grpSpPr>
        <p:pic>
          <p:nvPicPr>
            <p:cNvPr id="26" name="그림 12" descr="캡처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04648" y="3492606"/>
              <a:ext cx="2736526" cy="1426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Box 13"/>
            <p:cNvSpPr txBox="1">
              <a:spLocks noChangeArrowheads="1"/>
            </p:cNvSpPr>
            <p:nvPr/>
          </p:nvSpPr>
          <p:spPr bwMode="auto">
            <a:xfrm>
              <a:off x="2068081" y="3913553"/>
              <a:ext cx="3436567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 sz="2200" dirty="0">
                  <a:solidFill>
                    <a:srgbClr val="0D0D0D"/>
                  </a:solidFill>
                  <a:latin typeface="HY울릉도M" pitchFamily="18" charset="-127"/>
                  <a:ea typeface="HY울릉도M" pitchFamily="18" charset="-127"/>
                </a:rPr>
                <a:t>시각장애인과 택시 요금</a:t>
              </a: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0" y="1988840"/>
            <a:ext cx="9144000" cy="4464496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27"/>
          <p:cNvGrpSpPr/>
          <p:nvPr/>
        </p:nvGrpSpPr>
        <p:grpSpPr>
          <a:xfrm>
            <a:off x="755576" y="4077072"/>
            <a:ext cx="7560839" cy="1910049"/>
            <a:chOff x="1394948" y="5521125"/>
            <a:chExt cx="6286251" cy="717629"/>
          </a:xfrm>
        </p:grpSpPr>
        <p:sp>
          <p:nvSpPr>
            <p:cNvPr id="30" name="위로 굽은 화살표 29"/>
            <p:cNvSpPr/>
            <p:nvPr/>
          </p:nvSpPr>
          <p:spPr>
            <a:xfrm rot="5400000">
              <a:off x="1383372" y="5613864"/>
              <a:ext cx="347243" cy="324092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1873900" y="5521125"/>
              <a:ext cx="5807299" cy="71762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지속적으로 도덕적 자극을 주어 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  <a:p>
              <a:pPr algn="ctr">
                <a:defRPr/>
              </a:pP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도덕적  자기만족 상태를 깨뜨릴  필요 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  <a:p>
              <a:pPr algn="ctr">
                <a:defRPr/>
              </a:pPr>
              <a:r>
                <a:rPr lang="en-US" altLang="ko-KR" sz="3200" b="1" spc="-150" dirty="0" smtClean="0">
                  <a:latin typeface="HY울릉도M" pitchFamily="18" charset="-127"/>
                  <a:ea typeface="HY울릉도M" pitchFamily="18" charset="-127"/>
                </a:rPr>
                <a:t>– </a:t>
              </a: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교육과  토론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</p:txBody>
        </p:sp>
      </p:grpSp>
      <p:pic>
        <p:nvPicPr>
          <p:cNvPr id="19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870978"/>
            <a:ext cx="395536" cy="120381"/>
          </a:xfrm>
          <a:prstGeom prst="rect">
            <a:avLst/>
          </a:prstGeom>
          <a:noFill/>
        </p:spPr>
      </p:pic>
      <p:sp>
        <p:nvSpPr>
          <p:cNvPr id="21" name="직사각형 20"/>
          <p:cNvSpPr/>
          <p:nvPr/>
        </p:nvSpPr>
        <p:spPr>
          <a:xfrm>
            <a:off x="611560" y="2420888"/>
            <a:ext cx="7704856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사람은 누구나 자신이 허용하는 한도 이내에서는</a:t>
            </a:r>
            <a:endParaRPr lang="en-US" altLang="ko-KR" sz="26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나쁜 짓을 서슴지 않는 경향 </a:t>
            </a:r>
            <a:endParaRPr lang="ko-KR" altLang="en-US" sz="26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21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2"/>
          <p:cNvGrpSpPr/>
          <p:nvPr/>
        </p:nvGrpSpPr>
        <p:grpSpPr>
          <a:xfrm>
            <a:off x="0" y="908720"/>
            <a:ext cx="5790585" cy="523220"/>
            <a:chOff x="1" y="706761"/>
            <a:chExt cx="5790585" cy="523220"/>
          </a:xfrm>
        </p:grpSpPr>
        <p:pic>
          <p:nvPicPr>
            <p:cNvPr id="26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" y="870978"/>
              <a:ext cx="395536" cy="120381"/>
            </a:xfrm>
            <a:prstGeom prst="rect">
              <a:avLst/>
            </a:prstGeom>
            <a:noFill/>
          </p:spPr>
        </p:pic>
        <p:sp>
          <p:nvSpPr>
            <p:cNvPr id="31" name="TextBox 30"/>
            <p:cNvSpPr txBox="1"/>
            <p:nvPr/>
          </p:nvSpPr>
          <p:spPr>
            <a:xfrm>
              <a:off x="391351" y="706761"/>
              <a:ext cx="5399235" cy="5232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2800" b="1" kern="0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2.  </a:t>
              </a:r>
              <a:r>
                <a:rPr lang="ko-KR" altLang="en-US" sz="2800" b="1" kern="0" spc="-150" dirty="0" smtClean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왜 </a:t>
              </a:r>
              <a:r>
                <a:rPr lang="ko-KR" altLang="en-US" sz="2800" b="1" kern="0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평범한 사람이 유혹에 빠지는가</a:t>
              </a:r>
              <a:r>
                <a:rPr lang="en-US" altLang="ko-KR" sz="2800" b="1" kern="0" spc="-150" dirty="0">
                  <a:ln>
                    <a:solidFill>
                      <a:prstClr val="black">
                        <a:lumMod val="75000"/>
                        <a:lumOff val="25000"/>
                        <a:alpha val="25000"/>
                      </a:prstClr>
                    </a:solidFill>
                  </a:ln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  <a:cs typeface="조선일보명조" pitchFamily="18" charset="-127"/>
                </a:rPr>
                <a:t>?</a:t>
              </a:r>
              <a:endParaRPr lang="ko-KR" altLang="en-US" sz="2800" b="1" kern="0" spc="-150" dirty="0">
                <a:ln>
                  <a:solidFill>
                    <a:prstClr val="black">
                      <a:lumMod val="75000"/>
                      <a:lumOff val="25000"/>
                      <a:alpha val="25000"/>
                    </a:prstClr>
                  </a:solidFill>
                </a:ln>
                <a:solidFill>
                  <a:schemeClr val="tx2"/>
                </a:solidFill>
                <a:latin typeface="Rix밝은고딕 M" pitchFamily="18" charset="-127"/>
                <a:ea typeface="Rix밝은고딕 M" pitchFamily="18" charset="-127"/>
                <a:cs typeface="조선일보명조" pitchFamily="18" charset="-127"/>
              </a:endParaRPr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539552" y="1628800"/>
            <a:ext cx="577782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4) </a:t>
            </a:r>
            <a:r>
              <a:rPr lang="ko-KR" altLang="en-US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퍼지</a:t>
            </a:r>
            <a:r>
              <a:rPr lang="en-US" altLang="ko-KR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(FUDGE) </a:t>
            </a:r>
            <a:r>
              <a:rPr lang="ko-KR" altLang="en-US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</a:rPr>
              <a:t>이론</a:t>
            </a:r>
            <a:endParaRPr lang="ko-KR" altLang="en-US" sz="26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33" name="그림 32" descr="자물쇠 사진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2492896"/>
            <a:ext cx="5832648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직사각형 33"/>
          <p:cNvSpPr/>
          <p:nvPr/>
        </p:nvSpPr>
        <p:spPr>
          <a:xfrm>
            <a:off x="0" y="2132856"/>
            <a:ext cx="9144000" cy="439248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7"/>
          <p:cNvGrpSpPr/>
          <p:nvPr/>
        </p:nvGrpSpPr>
        <p:grpSpPr>
          <a:xfrm>
            <a:off x="683568" y="4941168"/>
            <a:ext cx="7704856" cy="1218762"/>
            <a:chOff x="1275209" y="5791668"/>
            <a:chExt cx="6900906" cy="486977"/>
          </a:xfrm>
        </p:grpSpPr>
        <p:sp>
          <p:nvSpPr>
            <p:cNvPr id="44" name="위로 굽은 화살표 43"/>
            <p:cNvSpPr/>
            <p:nvPr/>
          </p:nvSpPr>
          <p:spPr>
            <a:xfrm rot="5400000">
              <a:off x="1329038" y="5846057"/>
              <a:ext cx="216434" cy="324092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1694292" y="5791668"/>
              <a:ext cx="6481823" cy="48697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ko-KR" altLang="en-US" sz="3600" b="1" spc="-15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청렴교육</a:t>
              </a:r>
              <a:r>
                <a:rPr lang="en-US" altLang="ko-KR" sz="3200" b="1" spc="-150" dirty="0" smtClean="0">
                  <a:latin typeface="HY울릉도M" pitchFamily="18" charset="-127"/>
                  <a:ea typeface="HY울릉도M" pitchFamily="18" charset="-127"/>
                </a:rPr>
                <a:t>, </a:t>
              </a: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사전예방을 위한 제재장치</a:t>
              </a:r>
              <a:r>
                <a:rPr lang="en-US" altLang="ko-KR" sz="3200" b="1" spc="-15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</a:p>
            <a:p>
              <a:pPr>
                <a:buFont typeface="Arial" pitchFamily="34" charset="0"/>
                <a:buChar char="•"/>
                <a:defRPr/>
              </a:pP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 행동강령 숙지</a:t>
              </a:r>
              <a:r>
                <a:rPr lang="en-US" altLang="ko-KR" sz="3200" b="1" spc="-150" dirty="0" smtClean="0"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3200" b="1" spc="-150" dirty="0" smtClean="0">
                  <a:latin typeface="HY울릉도M" pitchFamily="18" charset="-127"/>
                  <a:ea typeface="HY울릉도M" pitchFamily="18" charset="-127"/>
                </a:rPr>
                <a:t>필요</a:t>
              </a:r>
              <a:endParaRPr lang="en-US" altLang="ko-KR" sz="3200" b="1" spc="-150" dirty="0" smtClean="0">
                <a:latin typeface="HY울릉도M" pitchFamily="18" charset="-127"/>
                <a:ea typeface="HY울릉도M" pitchFamily="18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683568" y="2348880"/>
            <a:ext cx="7776864" cy="223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  <a:defRPr/>
            </a:pPr>
            <a:r>
              <a:rPr lang="ko-KR" altLang="en-US" sz="2600" spc="-1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사람들은 사소한 부정행위를 저지르며 이득을 얻는 </a:t>
            </a:r>
            <a:endParaRPr lang="en-US" altLang="ko-KR" sz="2600" spc="-15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ko-KR" altLang="en-US" sz="2600" spc="-1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동시에 스스로 괜찮은 사람으로 보이고 싶어함</a:t>
            </a:r>
            <a:endParaRPr lang="en-US" altLang="ko-KR" sz="2600" spc="-15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endParaRPr lang="en-US" altLang="ko-KR" sz="2600" spc="-15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altLang="ko-KR" sz="2600" spc="-1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600" spc="-1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조건이 갖춰져 있는 경우에만 정직 </a:t>
            </a:r>
            <a:endParaRPr lang="en-US" altLang="ko-KR" sz="2600" spc="-15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lang="en-US" altLang="ko-KR" sz="2600" spc="-1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: FUDGE(</a:t>
            </a:r>
            <a:r>
              <a:rPr lang="ko-KR" altLang="en-US" sz="2600" spc="-1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슬쩍슬쩍하는</a:t>
            </a:r>
            <a:r>
              <a:rPr lang="ko-KR" altLang="en-US" sz="2600" spc="-1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경향</a:t>
            </a:r>
            <a:r>
              <a:rPr lang="en-US" altLang="ko-KR" sz="2600" spc="-1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4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22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#3_간지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그림 6" descr="Untitled-3 copy.png"/>
          <p:cNvPicPr>
            <a:picLocks noChangeAspect="1"/>
          </p:cNvPicPr>
          <p:nvPr/>
        </p:nvPicPr>
        <p:blipFill>
          <a:blip r:embed="rId4" cstate="print"/>
          <a:srcRect r="73625"/>
          <a:stretch>
            <a:fillRect/>
          </a:stretch>
        </p:blipFill>
        <p:spPr>
          <a:xfrm>
            <a:off x="0" y="0"/>
            <a:ext cx="2411760" cy="6858000"/>
          </a:xfrm>
          <a:prstGeom prst="rect">
            <a:avLst/>
          </a:prstGeom>
        </p:spPr>
      </p:pic>
      <p:pic>
        <p:nvPicPr>
          <p:cNvPr id="8" name="그림 7" descr="Untitled-3 copy.png"/>
          <p:cNvPicPr>
            <a:picLocks noChangeAspect="1"/>
          </p:cNvPicPr>
          <p:nvPr/>
        </p:nvPicPr>
        <p:blipFill>
          <a:blip r:embed="rId4" cstate="print"/>
          <a:srcRect l="75200"/>
          <a:stretch>
            <a:fillRect/>
          </a:stretch>
        </p:blipFill>
        <p:spPr>
          <a:xfrm>
            <a:off x="6876256" y="0"/>
            <a:ext cx="2267744" cy="685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80033" y="4153951"/>
            <a:ext cx="5214671" cy="664797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lnSpc>
                <a:spcPct val="120000"/>
              </a:lnSpc>
              <a:spcBef>
                <a:spcPct val="0"/>
              </a:spcBef>
            </a:pPr>
            <a:r>
              <a:rPr lang="ko-KR" altLang="en-US" sz="3600" spc="-70" dirty="0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공직자의 경쟁력</a:t>
            </a:r>
            <a:r>
              <a:rPr lang="en-US" altLang="ko-KR" sz="3600" spc="-70" dirty="0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, </a:t>
            </a:r>
            <a:r>
              <a:rPr lang="ko-KR" altLang="en-US" sz="3600" spc="-70" dirty="0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청렴</a:t>
            </a:r>
            <a:endParaRPr lang="en-US" altLang="ko-KR" sz="3600" spc="-70" dirty="0" smtClean="0">
              <a:solidFill>
                <a:srgbClr val="E0E0E0"/>
              </a:solidFill>
              <a:latin typeface="Rix밝은고딕 EB" pitchFamily="18" charset="-127"/>
              <a:ea typeface="Rix밝은고딕 E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63688" y="4083738"/>
            <a:ext cx="1118834" cy="740011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ctr" latinLnBrk="0">
              <a:lnSpc>
                <a:spcPct val="120000"/>
              </a:lnSpc>
              <a:spcBef>
                <a:spcPct val="0"/>
              </a:spcBef>
            </a:pPr>
            <a:r>
              <a:rPr lang="en-US" altLang="ko-KR" sz="4400" spc="-70" dirty="0" smtClean="0">
                <a:solidFill>
                  <a:srgbClr val="0894CA"/>
                </a:solidFill>
                <a:latin typeface="Georgia" pitchFamily="18" charset="0"/>
                <a:ea typeface="산돌고딕B" pitchFamily="18" charset="-127"/>
              </a:rPr>
              <a:t>Ⅲ</a:t>
            </a:r>
          </a:p>
        </p:txBody>
      </p:sp>
      <p:grpSp>
        <p:nvGrpSpPr>
          <p:cNvPr id="2" name="그룹 15"/>
          <p:cNvGrpSpPr/>
          <p:nvPr/>
        </p:nvGrpSpPr>
        <p:grpSpPr>
          <a:xfrm>
            <a:off x="2627784" y="2204864"/>
            <a:ext cx="3912262" cy="1296144"/>
            <a:chOff x="2627784" y="2204864"/>
            <a:chExt cx="3912262" cy="1296144"/>
          </a:xfrm>
        </p:grpSpPr>
        <p:pic>
          <p:nvPicPr>
            <p:cNvPr id="17" name="그림 16" descr="Untitled-2 copy.png"/>
            <p:cNvPicPr>
              <a:picLocks noChangeAspect="1"/>
            </p:cNvPicPr>
            <p:nvPr/>
          </p:nvPicPr>
          <p:blipFill>
            <a:blip r:embed="rId5" cstate="print"/>
            <a:srcRect l="28738" t="31100" r="61552" b="50000"/>
            <a:stretch>
              <a:fillRect/>
            </a:stretch>
          </p:blipFill>
          <p:spPr>
            <a:xfrm>
              <a:off x="2627784" y="2204864"/>
              <a:ext cx="887926" cy="1296144"/>
            </a:xfrm>
            <a:prstGeom prst="rect">
              <a:avLst/>
            </a:prstGeom>
          </p:spPr>
        </p:pic>
        <p:pic>
          <p:nvPicPr>
            <p:cNvPr id="19" name="그림 18" descr="Untitled-2 copy.png"/>
            <p:cNvPicPr>
              <a:picLocks noChangeAspect="1"/>
            </p:cNvPicPr>
            <p:nvPr/>
          </p:nvPicPr>
          <p:blipFill>
            <a:blip r:embed="rId5" cstate="print"/>
            <a:srcRect l="44827" t="31100" r="47242" b="50000"/>
            <a:stretch>
              <a:fillRect/>
            </a:stretch>
          </p:blipFill>
          <p:spPr>
            <a:xfrm>
              <a:off x="3779912" y="2204864"/>
              <a:ext cx="725214" cy="1296144"/>
            </a:xfrm>
            <a:prstGeom prst="rect">
              <a:avLst/>
            </a:prstGeom>
          </p:spPr>
        </p:pic>
        <p:pic>
          <p:nvPicPr>
            <p:cNvPr id="21" name="그림 20" descr="Untitled-2 copy.png"/>
            <p:cNvPicPr>
              <a:picLocks noChangeAspect="1"/>
            </p:cNvPicPr>
            <p:nvPr/>
          </p:nvPicPr>
          <p:blipFill>
            <a:blip r:embed="rId5" cstate="print"/>
            <a:srcRect l="61552" t="31100" r="30313" b="50000"/>
            <a:stretch>
              <a:fillRect/>
            </a:stretch>
          </p:blipFill>
          <p:spPr>
            <a:xfrm>
              <a:off x="5796136" y="2204864"/>
              <a:ext cx="743910" cy="1296144"/>
            </a:xfrm>
            <a:prstGeom prst="rect">
              <a:avLst/>
            </a:prstGeom>
          </p:spPr>
        </p:pic>
      </p:grpSp>
      <p:pic>
        <p:nvPicPr>
          <p:cNvPr id="15" name="그림 14" descr="Untitled-4 copy.png"/>
          <p:cNvPicPr>
            <a:picLocks noChangeAspect="1"/>
          </p:cNvPicPr>
          <p:nvPr/>
        </p:nvPicPr>
        <p:blipFill>
          <a:blip r:embed="rId6" cstate="print"/>
          <a:srcRect l="40550" t="26900" r="45275" b="45800"/>
          <a:stretch>
            <a:fillRect/>
          </a:stretch>
        </p:blipFill>
        <p:spPr>
          <a:xfrm>
            <a:off x="4355976" y="1700808"/>
            <a:ext cx="1296144" cy="1872208"/>
          </a:xfrm>
          <a:prstGeom prst="rect">
            <a:avLst/>
          </a:prstGeom>
        </p:spPr>
      </p:pic>
      <p:sp>
        <p:nvSpPr>
          <p:cNvPr id="16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23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 descr="I:\01_프레젠테이션\00_프리\201108_01 국민권익위원회\PSD\IMG\#37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제목 1"/>
          <p:cNvSpPr txBox="1">
            <a:spLocks/>
          </p:cNvSpPr>
          <p:nvPr/>
        </p:nvSpPr>
        <p:spPr>
          <a:xfrm>
            <a:off x="395536" y="764704"/>
            <a:ext cx="7772400" cy="36988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/>
              </a:contourClr>
            </a:sp3d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rPr>
              <a:t>국민권익위원회의 </a:t>
            </a:r>
            <a:r>
              <a:rPr kumimoji="0" lang="ko-KR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rPr>
              <a:t>반부패</a:t>
            </a:r>
            <a:r>
              <a:rPr lang="en-US" altLang="ko-KR" sz="2800" b="1" dirty="0" smtClean="0">
                <a:solidFill>
                  <a:schemeClr val="tx2"/>
                </a:solidFill>
                <a:latin typeface="Rix밝은고딕 M" pitchFamily="18" charset="-127"/>
                <a:ea typeface="Rix밝은고딕 M" pitchFamily="18" charset="-127"/>
                <a:cs typeface="+mj-cs"/>
              </a:rPr>
              <a:t>·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rPr>
              <a:t>청렴 정책 </a:t>
            </a: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Rix밝은고딕 M" pitchFamily="18" charset="-127"/>
              <a:ea typeface="Rix밝은고딕 M" pitchFamily="18" charset="-127"/>
              <a:cs typeface="+mj-cs"/>
            </a:endParaRPr>
          </a:p>
        </p:txBody>
      </p:sp>
      <p:grpSp>
        <p:nvGrpSpPr>
          <p:cNvPr id="2" name="그룹 22"/>
          <p:cNvGrpSpPr>
            <a:grpSpLocks/>
          </p:cNvGrpSpPr>
          <p:nvPr/>
        </p:nvGrpSpPr>
        <p:grpSpPr bwMode="auto">
          <a:xfrm>
            <a:off x="323850" y="4730750"/>
            <a:ext cx="3173413" cy="1106488"/>
            <a:chOff x="371115" y="4730747"/>
            <a:chExt cx="3173149" cy="1106487"/>
          </a:xfrm>
        </p:grpSpPr>
        <p:pic>
          <p:nvPicPr>
            <p:cNvPr id="23" name="Picture 2" descr="I:\01_프레젠테이션\00_프리\201108_01 국민권익위원회\PSD\IMG\#36_좌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115" y="4730747"/>
              <a:ext cx="3173149" cy="1106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모서리가 둥근 직사각형 23"/>
            <p:cNvSpPr/>
            <p:nvPr/>
          </p:nvSpPr>
          <p:spPr>
            <a:xfrm>
              <a:off x="982133" y="5105411"/>
              <a:ext cx="2141613" cy="319683"/>
            </a:xfrm>
            <a:prstGeom prst="roundRect">
              <a:avLst>
                <a:gd name="adj" fmla="val 7848"/>
              </a:avLst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spAutoFit/>
              <a:scene3d>
                <a:camera prst="orthographicFront">
                  <a:rot lat="600000" lon="19200000" rev="0"/>
                </a:camera>
                <a:lightRig rig="threePt" dir="t"/>
              </a:scene3d>
              <a:sp3d>
                <a:bevelT w="1270" h="6350"/>
              </a:sp3d>
            </a:bodyPr>
            <a:lstStyle/>
            <a:p>
              <a:pPr marL="182563" indent="-1825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b="1" cap="all" dirty="0">
                  <a:ln w="0" cmpd="sng">
                    <a:noFill/>
                    <a:prstDash val="solid"/>
                  </a:ln>
                  <a:solidFill>
                    <a:srgbClr val="61503D"/>
                  </a:solidFill>
                </a:rPr>
                <a:t>부패영향평가 제도</a:t>
              </a:r>
            </a:p>
          </p:txBody>
        </p:sp>
      </p:grpSp>
      <p:grpSp>
        <p:nvGrpSpPr>
          <p:cNvPr id="3" name="그룹 21"/>
          <p:cNvGrpSpPr>
            <a:grpSpLocks/>
          </p:cNvGrpSpPr>
          <p:nvPr/>
        </p:nvGrpSpPr>
        <p:grpSpPr bwMode="auto">
          <a:xfrm>
            <a:off x="323850" y="4133850"/>
            <a:ext cx="3181350" cy="969963"/>
            <a:chOff x="409560" y="3829053"/>
            <a:chExt cx="3182119" cy="969266"/>
          </a:xfrm>
        </p:grpSpPr>
        <p:pic>
          <p:nvPicPr>
            <p:cNvPr id="26" name="Picture 4" descr="I:\01_프레젠테이션\00_프리\201108_01 국민권익위원회\PSD\IMG\#36_좌02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9560" y="3829053"/>
              <a:ext cx="3182119" cy="969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모서리가 둥근 직사각형 26"/>
            <p:cNvSpPr/>
            <p:nvPr/>
          </p:nvSpPr>
          <p:spPr>
            <a:xfrm>
              <a:off x="1115204" y="4143372"/>
              <a:ext cx="1885131" cy="319683"/>
            </a:xfrm>
            <a:prstGeom prst="roundRect">
              <a:avLst>
                <a:gd name="adj" fmla="val 7848"/>
              </a:avLst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spAutoFit/>
              <a:scene3d>
                <a:camera prst="orthographicFront">
                  <a:rot lat="600000" lon="19800000" rev="0"/>
                </a:camera>
                <a:lightRig rig="threePt" dir="t"/>
              </a:scene3d>
              <a:sp3d>
                <a:bevelT w="1270" h="6350"/>
              </a:sp3d>
            </a:bodyPr>
            <a:lstStyle/>
            <a:p>
              <a:pPr marL="182563" indent="-1825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b="1" cap="all" dirty="0">
                  <a:ln w="0" cmpd="sng">
                    <a:noFill/>
                    <a:prstDash val="solid"/>
                  </a:ln>
                  <a:solidFill>
                    <a:srgbClr val="61503D"/>
                  </a:solidFill>
                </a:rPr>
                <a:t>공직자 행동강령</a:t>
              </a:r>
            </a:p>
          </p:txBody>
        </p:sp>
      </p:grpSp>
      <p:grpSp>
        <p:nvGrpSpPr>
          <p:cNvPr id="4" name="그룹 20"/>
          <p:cNvGrpSpPr>
            <a:grpSpLocks/>
          </p:cNvGrpSpPr>
          <p:nvPr/>
        </p:nvGrpSpPr>
        <p:grpSpPr bwMode="auto">
          <a:xfrm>
            <a:off x="323850" y="2928938"/>
            <a:ext cx="3170238" cy="712787"/>
            <a:chOff x="325061" y="2928934"/>
            <a:chExt cx="3170990" cy="712787"/>
          </a:xfrm>
        </p:grpSpPr>
        <p:pic>
          <p:nvPicPr>
            <p:cNvPr id="29" name="Picture 3" descr="I:\01_프레젠테이션\00_프리\201108_01 국민권익위원회\PSD\IMG\#36_좌01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5061" y="2928934"/>
              <a:ext cx="3170990" cy="7127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" name="모서리가 둥근 직사각형 29"/>
            <p:cNvSpPr/>
            <p:nvPr/>
          </p:nvSpPr>
          <p:spPr>
            <a:xfrm>
              <a:off x="1392634" y="3076565"/>
              <a:ext cx="1035845" cy="319683"/>
            </a:xfrm>
            <a:prstGeom prst="roundRect">
              <a:avLst>
                <a:gd name="adj" fmla="val 7848"/>
              </a:avLst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spAutoFit/>
              <a:scene3d>
                <a:camera prst="orthographicFront">
                  <a:rot lat="600000" lon="21000000" rev="0"/>
                </a:camera>
                <a:lightRig rig="threePt" dir="t"/>
              </a:scene3d>
              <a:sp3d>
                <a:bevelT w="1270" h="6350"/>
              </a:sp3d>
            </a:bodyPr>
            <a:lstStyle/>
            <a:p>
              <a:pPr marL="182563" indent="-1825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b="1" cap="all" dirty="0">
                  <a:ln w="0" cmpd="sng">
                    <a:noFill/>
                    <a:prstDash val="solid"/>
                  </a:ln>
                  <a:solidFill>
                    <a:srgbClr val="61503D"/>
                  </a:solidFill>
                </a:rPr>
                <a:t>청렴교육</a:t>
              </a:r>
            </a:p>
          </p:txBody>
        </p:sp>
      </p:grpSp>
      <p:grpSp>
        <p:nvGrpSpPr>
          <p:cNvPr id="5" name="그룹 35"/>
          <p:cNvGrpSpPr>
            <a:grpSpLocks/>
          </p:cNvGrpSpPr>
          <p:nvPr/>
        </p:nvGrpSpPr>
        <p:grpSpPr bwMode="auto">
          <a:xfrm>
            <a:off x="5321300" y="4730750"/>
            <a:ext cx="3698875" cy="1106488"/>
            <a:chOff x="5322078" y="4730747"/>
            <a:chExt cx="3698128" cy="1106487"/>
          </a:xfrm>
        </p:grpSpPr>
        <p:pic>
          <p:nvPicPr>
            <p:cNvPr id="44" name="Picture 5" descr="I:\01_프레젠테이션\00_프리\201108_01 국민권익위원회\PSD\IMG\#36_우03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646737" y="4730747"/>
              <a:ext cx="3173413" cy="1106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" name="모서리가 둥근 직사각형 44"/>
            <p:cNvSpPr/>
            <p:nvPr/>
          </p:nvSpPr>
          <p:spPr>
            <a:xfrm>
              <a:off x="5322078" y="5100649"/>
              <a:ext cx="3698128" cy="287715"/>
            </a:xfrm>
            <a:prstGeom prst="roundRect">
              <a:avLst>
                <a:gd name="adj" fmla="val 7848"/>
              </a:avLst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spAutoFit/>
              <a:scene3d>
                <a:camera prst="orthographicFront">
                  <a:rot lat="720000" lon="2400000" rev="0"/>
                </a:camera>
                <a:lightRig rig="threePt" dir="t"/>
              </a:scene3d>
              <a:sp3d>
                <a:bevelT w="1270" h="6350"/>
              </a:sp3d>
            </a:bodyPr>
            <a:lstStyle/>
            <a:p>
              <a:pPr marL="182563" indent="-1825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cap="all" spc="-150" dirty="0">
                  <a:ln w="0" cmpd="sng">
                    <a:noFill/>
                    <a:prstDash val="solid"/>
                  </a:ln>
                  <a:solidFill>
                    <a:srgbClr val="35588B"/>
                  </a:solidFill>
                </a:rPr>
                <a:t>부패행위 신고자 보호 및 보상제도 운영</a:t>
              </a:r>
            </a:p>
          </p:txBody>
        </p:sp>
      </p:grpSp>
      <p:grpSp>
        <p:nvGrpSpPr>
          <p:cNvPr id="6" name="그룹 33"/>
          <p:cNvGrpSpPr>
            <a:grpSpLocks/>
          </p:cNvGrpSpPr>
          <p:nvPr/>
        </p:nvGrpSpPr>
        <p:grpSpPr bwMode="auto">
          <a:xfrm>
            <a:off x="5646738" y="3829050"/>
            <a:ext cx="3173412" cy="914400"/>
            <a:chOff x="5646737" y="3829053"/>
            <a:chExt cx="3173413" cy="914400"/>
          </a:xfrm>
        </p:grpSpPr>
        <p:pic>
          <p:nvPicPr>
            <p:cNvPr id="47" name="Picture 7" descr="I:\01_프레젠테이션\00_프리\201108_01 국민권익위원회\PSD\IMG\#36_우02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646737" y="3829053"/>
              <a:ext cx="3173413" cy="914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" name="모서리가 둥근 직사각형 47"/>
            <p:cNvSpPr/>
            <p:nvPr/>
          </p:nvSpPr>
          <p:spPr>
            <a:xfrm>
              <a:off x="6201082" y="4105272"/>
              <a:ext cx="2029402" cy="287715"/>
            </a:xfrm>
            <a:prstGeom prst="roundRect">
              <a:avLst>
                <a:gd name="adj" fmla="val 7848"/>
              </a:avLst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spAutoFit/>
              <a:scene3d>
                <a:camera prst="orthographicFront">
                  <a:rot lat="600000" lon="1800000" rev="0"/>
                </a:camera>
                <a:lightRig rig="threePt" dir="t"/>
              </a:scene3d>
              <a:sp3d>
                <a:bevelT w="1270" h="6350"/>
              </a:sp3d>
            </a:bodyPr>
            <a:lstStyle/>
            <a:p>
              <a:pPr marL="182563" indent="-1825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cap="all" spc="-150" dirty="0">
                  <a:ln w="0" cmpd="sng">
                    <a:noFill/>
                    <a:prstDash val="solid"/>
                  </a:ln>
                  <a:solidFill>
                    <a:srgbClr val="35588B"/>
                  </a:solidFill>
                </a:rPr>
                <a:t>행동강령 위반자 적발</a:t>
              </a:r>
            </a:p>
          </p:txBody>
        </p:sp>
      </p:grpSp>
      <p:grpSp>
        <p:nvGrpSpPr>
          <p:cNvPr id="7" name="그룹 32"/>
          <p:cNvGrpSpPr>
            <a:grpSpLocks/>
          </p:cNvGrpSpPr>
          <p:nvPr/>
        </p:nvGrpSpPr>
        <p:grpSpPr bwMode="auto">
          <a:xfrm>
            <a:off x="5646738" y="2928938"/>
            <a:ext cx="3173412" cy="712787"/>
            <a:chOff x="5646737" y="2928934"/>
            <a:chExt cx="3173413" cy="712787"/>
          </a:xfrm>
        </p:grpSpPr>
        <p:pic>
          <p:nvPicPr>
            <p:cNvPr id="50" name="Picture 6" descr="I:\01_프레젠테이션\00_프리\201108_01 국민권익위원회\PSD\IMG\#36_우01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646737" y="2928934"/>
              <a:ext cx="3173413" cy="7127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" name="모서리가 둥근 직사각형 50"/>
            <p:cNvSpPr/>
            <p:nvPr/>
          </p:nvSpPr>
          <p:spPr>
            <a:xfrm>
              <a:off x="5784208" y="3095615"/>
              <a:ext cx="2789225" cy="287715"/>
            </a:xfrm>
            <a:prstGeom prst="roundRect">
              <a:avLst>
                <a:gd name="adj" fmla="val 7848"/>
              </a:avLst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spAutoFit/>
              <a:scene3d>
                <a:camera prst="orthographicFront">
                  <a:rot lat="600000" lon="600000" rev="0"/>
                </a:camera>
                <a:lightRig rig="threePt" dir="t"/>
              </a:scene3d>
              <a:sp3d>
                <a:bevelT w="1270" h="6350"/>
              </a:sp3d>
            </a:bodyPr>
            <a:lstStyle/>
            <a:p>
              <a:pPr marL="182563" indent="-1825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cap="all" spc="-150" dirty="0">
                  <a:ln w="0" cmpd="sng">
                    <a:noFill/>
                    <a:prstDash val="solid"/>
                  </a:ln>
                  <a:solidFill>
                    <a:srgbClr val="35588B"/>
                  </a:solidFill>
                </a:rPr>
                <a:t>부패행위 신고의 접수 및 처리</a:t>
              </a:r>
            </a:p>
          </p:txBody>
        </p:sp>
      </p:grpSp>
      <p:pic>
        <p:nvPicPr>
          <p:cNvPr id="52" name="Picture 8" descr="I:\01_프레젠테이션\00_프리\201108_01 국민권익위원회\PSD\IMG\#36_사람0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33963" y="5405438"/>
            <a:ext cx="90487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9" descr="I:\01_프레젠테이션\00_프리\201108_01 국민권익위원회\PSD\IMG\#36_사람0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33925" y="5348288"/>
            <a:ext cx="57626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10" descr="I:\01_프레젠테이션\00_프리\201108_01 국민권익위원회\PSD\IMG\#36_사람0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81650" y="5310188"/>
            <a:ext cx="831850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그룹 36"/>
          <p:cNvGrpSpPr>
            <a:grpSpLocks/>
          </p:cNvGrpSpPr>
          <p:nvPr/>
        </p:nvGrpSpPr>
        <p:grpSpPr bwMode="auto">
          <a:xfrm>
            <a:off x="323850" y="3527425"/>
            <a:ext cx="3173413" cy="850900"/>
            <a:chOff x="323850" y="3860997"/>
            <a:chExt cx="3173413" cy="850511"/>
          </a:xfrm>
        </p:grpSpPr>
        <p:pic>
          <p:nvPicPr>
            <p:cNvPr id="56" name="Picture 4" descr="I:\01_프레젠테이션\00_프리\201108_01 국민권익위원회\PSD\IMG\#36_좌02.pn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850" y="3860997"/>
              <a:ext cx="3173413" cy="850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7" name="모서리가 둥근 직사각형 56"/>
            <p:cNvSpPr/>
            <p:nvPr/>
          </p:nvSpPr>
          <p:spPr>
            <a:xfrm>
              <a:off x="1255935" y="4086222"/>
              <a:ext cx="1385442" cy="319683"/>
            </a:xfrm>
            <a:prstGeom prst="roundRect">
              <a:avLst>
                <a:gd name="adj" fmla="val 7848"/>
              </a:avLst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spAutoFit/>
              <a:scene3d>
                <a:camera prst="orthographicFront">
                  <a:rot lat="600000" lon="19800000" rev="0"/>
                </a:camera>
                <a:lightRig rig="threePt" dir="t"/>
              </a:scene3d>
              <a:sp3d>
                <a:bevelT w="1270" h="6350"/>
              </a:sp3d>
            </a:bodyPr>
            <a:lstStyle/>
            <a:p>
              <a:pPr marL="182563" indent="-1825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b="1" cap="all" dirty="0">
                  <a:ln w="0" cmpd="sng">
                    <a:noFill/>
                    <a:prstDash val="solid"/>
                  </a:ln>
                  <a:solidFill>
                    <a:srgbClr val="61503D"/>
                  </a:solidFill>
                </a:rPr>
                <a:t>청렴도 평가</a:t>
              </a:r>
            </a:p>
          </p:txBody>
        </p:sp>
      </p:grpSp>
      <p:pic>
        <p:nvPicPr>
          <p:cNvPr id="28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908720"/>
            <a:ext cx="328613" cy="100013"/>
          </a:xfrm>
          <a:prstGeom prst="rect">
            <a:avLst/>
          </a:prstGeom>
          <a:noFill/>
        </p:spPr>
      </p:pic>
      <p:sp>
        <p:nvSpPr>
          <p:cNvPr id="32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25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85 4.81481E-6 L -5.55556E-7 4.81481E-6 " pathEditMode="relative" rAng="0" ptsTypes="AA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85 1.11022E-16 L -5.55556E-7 1.11022E-16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85 1.11022E-16 L -5.55556E-7 1.11022E-16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85 -3.7037E-7 L -5.55556E-7 -3.7037E-7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3385 0 " pathEditMode="relative" ptsTypes="AA">
                                      <p:cBhvr>
                                        <p:cTn id="49" dur="5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3385 0 " pathEditMode="relative" ptsTypes="AA">
                                      <p:cBhvr>
                                        <p:cTn id="55" dur="5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3385 0 " pathEditMode="relative" ptsTypes="AA">
                                      <p:cBhvr>
                                        <p:cTn id="61" dur="5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54"/>
          <p:cNvGrpSpPr/>
          <p:nvPr/>
        </p:nvGrpSpPr>
        <p:grpSpPr>
          <a:xfrm>
            <a:off x="323528" y="3645024"/>
            <a:ext cx="7818136" cy="886970"/>
            <a:chOff x="662932" y="950974"/>
            <a:chExt cx="7818136" cy="886970"/>
          </a:xfrm>
        </p:grpSpPr>
        <p:pic>
          <p:nvPicPr>
            <p:cNvPr id="9" name="그림 8" descr="01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932" y="950974"/>
              <a:ext cx="7818136" cy="88697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1171551" y="1261880"/>
              <a:ext cx="923330" cy="369332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latinLnBrk="0">
                <a:lnSpc>
                  <a:spcPct val="120000"/>
                </a:lnSpc>
              </a:pPr>
              <a:r>
                <a:rPr lang="ko-KR" altLang="en-US" sz="2000" dirty="0" smtClean="0">
                  <a:solidFill>
                    <a:schemeClr val="bg1"/>
                  </a:solidFill>
                  <a:latin typeface="Rix밝은고딕 B" pitchFamily="18" charset="-127"/>
                  <a:ea typeface="Rix밝은고딕 B" pitchFamily="18" charset="-127"/>
                  <a:sym typeface="Wingdings" pitchFamily="2" charset="2"/>
                </a:rPr>
                <a:t>주</a:t>
              </a:r>
              <a:r>
                <a:rPr lang="ko-KR" altLang="en-US" sz="2000" dirty="0" smtClean="0">
                  <a:solidFill>
                    <a:srgbClr val="584C2E"/>
                  </a:solidFill>
                  <a:latin typeface="Rix밝은고딕 B" pitchFamily="18" charset="-127"/>
                  <a:ea typeface="Rix밝은고딕 B" pitchFamily="18" charset="-127"/>
                  <a:sym typeface="Wingdings" pitchFamily="2" charset="2"/>
                </a:rPr>
                <a:t>요내용</a:t>
              </a:r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28400" y="893049"/>
            <a:ext cx="7772400" cy="369332"/>
          </a:xfrm>
        </p:spPr>
        <p:txBody>
          <a:bodyPr/>
          <a:lstStyle/>
          <a:p>
            <a:r>
              <a:rPr lang="ko-KR" altLang="en-US" sz="2600" dirty="0" smtClean="0"/>
              <a:t>「부정청탁 금지 및 공직자의 이해충돌 방지법」제정 추진</a:t>
            </a:r>
            <a:endParaRPr lang="ko-KR" altLang="en-US" sz="2600" dirty="0"/>
          </a:p>
        </p:txBody>
      </p:sp>
      <p:grpSp>
        <p:nvGrpSpPr>
          <p:cNvPr id="29" name="그룹 28"/>
          <p:cNvGrpSpPr/>
          <p:nvPr/>
        </p:nvGrpSpPr>
        <p:grpSpPr>
          <a:xfrm>
            <a:off x="323528" y="1268760"/>
            <a:ext cx="7818136" cy="2736304"/>
            <a:chOff x="323528" y="980728"/>
            <a:chExt cx="7818136" cy="2736304"/>
          </a:xfrm>
        </p:grpSpPr>
        <p:grpSp>
          <p:nvGrpSpPr>
            <p:cNvPr id="4" name="그룹 29"/>
            <p:cNvGrpSpPr/>
            <p:nvPr/>
          </p:nvGrpSpPr>
          <p:grpSpPr>
            <a:xfrm>
              <a:off x="1043608" y="1859385"/>
              <a:ext cx="5363466" cy="1857647"/>
              <a:chOff x="1043608" y="2225097"/>
              <a:chExt cx="5363466" cy="2380122"/>
            </a:xfrm>
          </p:grpSpPr>
          <p:cxnSp>
            <p:nvCxnSpPr>
              <p:cNvPr id="31" name="직선 연결선 30"/>
              <p:cNvCxnSpPr/>
              <p:nvPr/>
            </p:nvCxnSpPr>
            <p:spPr>
              <a:xfrm>
                <a:off x="1086147" y="2361704"/>
                <a:ext cx="0" cy="2243515"/>
              </a:xfrm>
              <a:prstGeom prst="line">
                <a:avLst/>
              </a:prstGeom>
              <a:ln w="38100">
                <a:gradFill>
                  <a:gsLst>
                    <a:gs pos="65000">
                      <a:srgbClr val="B3A57F"/>
                    </a:gs>
                    <a:gs pos="84000">
                      <a:srgbClr val="B3A57F">
                        <a:alpha val="0"/>
                      </a:srgbClr>
                    </a:gs>
                  </a:gsLst>
                  <a:lin ang="540000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타원 31"/>
              <p:cNvSpPr/>
              <p:nvPr/>
            </p:nvSpPr>
            <p:spPr>
              <a:xfrm>
                <a:off x="1043608" y="2225097"/>
                <a:ext cx="85078" cy="85078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6E624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1043608" y="3423821"/>
                <a:ext cx="85078" cy="85078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6E624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타원 33"/>
              <p:cNvSpPr/>
              <p:nvPr/>
            </p:nvSpPr>
            <p:spPr>
              <a:xfrm>
                <a:off x="1043608" y="3999885"/>
                <a:ext cx="85078" cy="85078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6E624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331640" y="2271693"/>
                <a:ext cx="5075434" cy="276999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spcBef>
                    <a:spcPct val="0"/>
                  </a:spcBef>
                  <a:spcAft>
                    <a:spcPts val="1200"/>
                  </a:spcAft>
                </a:pPr>
                <a:r>
                  <a:rPr lang="ko-KR" altLang="en-US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부패행위 통제의 사각지대 보완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331640" y="3783861"/>
                <a:ext cx="5075434" cy="276999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spcBef>
                    <a:spcPct val="0"/>
                  </a:spcBef>
                  <a:spcAft>
                    <a:spcPts val="1200"/>
                  </a:spcAft>
                </a:pPr>
                <a:r>
                  <a:rPr lang="en-US" altLang="ko-KR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OECD </a:t>
                </a:r>
                <a:r>
                  <a:rPr lang="ko-KR" altLang="en-US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선진국에 걸맞은 공직자 행위기준 도입</a:t>
                </a: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1331640" y="3279805"/>
                <a:ext cx="5003426" cy="276999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spcBef>
                    <a:spcPct val="0"/>
                  </a:spcBef>
                  <a:spcAft>
                    <a:spcPts val="1200"/>
                  </a:spcAft>
                </a:pPr>
                <a:r>
                  <a:rPr lang="ko-KR" altLang="en-US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공직자의 </a:t>
                </a:r>
                <a:r>
                  <a:rPr lang="ko-KR" altLang="en-US" dirty="0" err="1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사적이해관계</a:t>
                </a:r>
                <a:r>
                  <a:rPr lang="ko-KR" altLang="en-US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 종합 관리장치 필요</a:t>
                </a: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331640" y="2775749"/>
                <a:ext cx="5075434" cy="276999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1270"/>
                  <a:contourClr>
                    <a:schemeClr val="bg1"/>
                  </a:contourClr>
                </a:sp3d>
              </a:bodyPr>
              <a:lstStyle/>
              <a:p>
                <a:pPr latinLnBrk="0">
                  <a:spcBef>
                    <a:spcPct val="0"/>
                  </a:spcBef>
                  <a:spcAft>
                    <a:spcPts val="1200"/>
                  </a:spcAft>
                </a:pPr>
                <a:r>
                  <a:rPr lang="ko-KR" altLang="en-US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연고</a:t>
                </a:r>
                <a:r>
                  <a:rPr lang="en-US" altLang="ko-KR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·</a:t>
                </a:r>
                <a:r>
                  <a:rPr lang="ko-KR" altLang="en-US" dirty="0" smtClean="0">
                    <a:solidFill>
                      <a:srgbClr val="665E46"/>
                    </a:solidFill>
                    <a:latin typeface="Rix밝은고딕 M" pitchFamily="18" charset="-127"/>
                    <a:ea typeface="Rix밝은고딕 M" pitchFamily="18" charset="-127"/>
                    <a:cs typeface="Times New Roman" pitchFamily="18" charset="0"/>
                  </a:rPr>
                  <a:t>온정주의와 결부된 청탁 관행 근절</a:t>
                </a:r>
              </a:p>
            </p:txBody>
          </p:sp>
          <p:sp>
            <p:nvSpPr>
              <p:cNvPr id="39" name="타원 38"/>
              <p:cNvSpPr/>
              <p:nvPr/>
            </p:nvSpPr>
            <p:spPr>
              <a:xfrm flipV="1">
                <a:off x="1043608" y="2847757"/>
                <a:ext cx="72008" cy="72008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6E624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5" name="그룹 54"/>
            <p:cNvGrpSpPr/>
            <p:nvPr/>
          </p:nvGrpSpPr>
          <p:grpSpPr>
            <a:xfrm>
              <a:off x="323528" y="980728"/>
              <a:ext cx="7818136" cy="936104"/>
              <a:chOff x="662932" y="1000108"/>
              <a:chExt cx="7818136" cy="886970"/>
            </a:xfrm>
          </p:grpSpPr>
          <p:pic>
            <p:nvPicPr>
              <p:cNvPr id="19" name="그림 18" descr="01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662932" y="1000108"/>
                <a:ext cx="7818136" cy="886970"/>
              </a:xfrm>
              <a:prstGeom prst="rect">
                <a:avLst/>
              </a:prstGeom>
            </p:spPr>
          </p:pic>
          <p:sp>
            <p:nvSpPr>
              <p:cNvPr id="20" name="TextBox 19"/>
              <p:cNvSpPr txBox="1"/>
              <p:nvPr/>
            </p:nvSpPr>
            <p:spPr>
              <a:xfrm>
                <a:off x="1171551" y="1304910"/>
                <a:ext cx="692497" cy="346954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  <a:scene3d>
                  <a:camera prst="orthographicFront"/>
                  <a:lightRig rig="threePt" dir="t"/>
                </a:scene3d>
                <a:sp3d>
                  <a:bevelT w="1270" h="6350"/>
                </a:sp3d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ko-KR" altLang="en-US" sz="2000" dirty="0" smtClean="0">
                    <a:solidFill>
                      <a:schemeClr val="bg1"/>
                    </a:solidFill>
                    <a:latin typeface="Rix밝은고딕 B" pitchFamily="18" charset="-127"/>
                    <a:ea typeface="Rix밝은고딕 B" pitchFamily="18" charset="-127"/>
                    <a:sym typeface="Wingdings" pitchFamily="2" charset="2"/>
                  </a:rPr>
                  <a:t>필</a:t>
                </a:r>
                <a:r>
                  <a:rPr lang="ko-KR" altLang="en-US" sz="2000" dirty="0" smtClean="0">
                    <a:solidFill>
                      <a:srgbClr val="584C2E"/>
                    </a:solidFill>
                    <a:latin typeface="Rix밝은고딕 B" pitchFamily="18" charset="-127"/>
                    <a:ea typeface="Rix밝은고딕 B" pitchFamily="18" charset="-127"/>
                    <a:sym typeface="Wingdings" pitchFamily="2" charset="2"/>
                  </a:rPr>
                  <a:t>요성</a:t>
                </a:r>
              </a:p>
            </p:txBody>
          </p:sp>
        </p:grpSp>
      </p:grpSp>
      <p:pic>
        <p:nvPicPr>
          <p:cNvPr id="49" name="그림 48" descr="0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2060848"/>
            <a:ext cx="1572771" cy="2232248"/>
          </a:xfrm>
          <a:prstGeom prst="rect">
            <a:avLst/>
          </a:prstGeom>
        </p:spPr>
      </p:pic>
      <p:pic>
        <p:nvPicPr>
          <p:cNvPr id="40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52736"/>
            <a:ext cx="328613" cy="100013"/>
          </a:xfrm>
          <a:prstGeom prst="rect">
            <a:avLst/>
          </a:prstGeom>
          <a:noFill/>
        </p:spPr>
      </p:pic>
      <p:sp>
        <p:nvSpPr>
          <p:cNvPr id="27" name="직사각형 26"/>
          <p:cNvSpPr/>
          <p:nvPr/>
        </p:nvSpPr>
        <p:spPr>
          <a:xfrm>
            <a:off x="1187624" y="5013176"/>
            <a:ext cx="1872208" cy="887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0">
              <a:lnSpc>
                <a:spcPct val="110000"/>
              </a:lnSpc>
              <a:spcBef>
                <a:spcPct val="0"/>
              </a:spcBef>
            </a:pPr>
            <a:r>
              <a:rPr lang="ko-KR" altLang="en-US" sz="2000" dirty="0" smtClean="0">
                <a:solidFill>
                  <a:srgbClr val="365168"/>
                </a:solidFill>
                <a:latin typeface="Rix밝은고딕 B" pitchFamily="18" charset="-127"/>
                <a:ea typeface="Rix밝은고딕 B" pitchFamily="18" charset="-127"/>
              </a:rPr>
              <a:t>① </a:t>
            </a:r>
            <a:r>
              <a:rPr lang="ko-KR" altLang="en-US" sz="2400" dirty="0" smtClean="0">
                <a:solidFill>
                  <a:srgbClr val="365168"/>
                </a:solidFill>
                <a:latin typeface="Rix밝은고딕 B" pitchFamily="18" charset="-127"/>
                <a:ea typeface="Rix밝은고딕 B" pitchFamily="18" charset="-127"/>
              </a:rPr>
              <a:t>부정청탁의 </a:t>
            </a:r>
            <a:endParaRPr lang="en-US" altLang="ko-KR" sz="2400" dirty="0" smtClean="0">
              <a:solidFill>
                <a:srgbClr val="365168"/>
              </a:solidFill>
              <a:latin typeface="Rix밝은고딕 B" pitchFamily="18" charset="-127"/>
              <a:ea typeface="Rix밝은고딕 B" pitchFamily="18" charset="-127"/>
            </a:endParaRPr>
          </a:p>
          <a:p>
            <a:pPr lvl="0" algn="ctr" latinLnBrk="0">
              <a:lnSpc>
                <a:spcPct val="110000"/>
              </a:lnSpc>
              <a:spcBef>
                <a:spcPct val="0"/>
              </a:spcBef>
            </a:pPr>
            <a:r>
              <a:rPr lang="ko-KR" altLang="en-US" sz="2400" dirty="0" smtClean="0">
                <a:solidFill>
                  <a:srgbClr val="365168"/>
                </a:solidFill>
                <a:latin typeface="Rix밝은고딕 B" pitchFamily="18" charset="-127"/>
                <a:ea typeface="Rix밝은고딕 B" pitchFamily="18" charset="-127"/>
              </a:rPr>
              <a:t>금   지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899592" y="4653136"/>
            <a:ext cx="7632848" cy="1728192"/>
            <a:chOff x="899592" y="4509120"/>
            <a:chExt cx="7632848" cy="1728192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899592" y="4509120"/>
              <a:ext cx="2160240" cy="1656184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3563888" y="4509120"/>
              <a:ext cx="2160240" cy="1656184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6228184" y="4581128"/>
              <a:ext cx="2160240" cy="1656184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971600" y="4941168"/>
              <a:ext cx="2096616" cy="9048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latinLnBrk="0">
                <a:lnSpc>
                  <a:spcPct val="110000"/>
                </a:lnSpc>
                <a:spcBef>
                  <a:spcPct val="0"/>
                </a:spcBef>
              </a:pPr>
              <a:r>
                <a:rPr lang="ko-KR" altLang="en-US" sz="2000" dirty="0" smtClean="0">
                  <a:solidFill>
                    <a:srgbClr val="365168"/>
                  </a:solidFill>
                  <a:latin typeface="Rix밝은고딕 B" pitchFamily="18" charset="-127"/>
                  <a:ea typeface="Rix밝은고딕 B" pitchFamily="18" charset="-127"/>
                </a:rPr>
                <a:t>① </a:t>
              </a:r>
              <a:r>
                <a:rPr lang="ko-KR" altLang="en-US" sz="2400" dirty="0" smtClean="0">
                  <a:solidFill>
                    <a:srgbClr val="365168"/>
                  </a:solidFill>
                  <a:latin typeface="Rix밝은고딕 B" pitchFamily="18" charset="-127"/>
                  <a:ea typeface="Rix밝은고딕 B" pitchFamily="18" charset="-127"/>
                </a:rPr>
                <a:t>부정청탁의 </a:t>
              </a:r>
              <a:endParaRPr lang="en-US" altLang="ko-KR" sz="2400" dirty="0" smtClean="0">
                <a:solidFill>
                  <a:srgbClr val="365168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 lvl="0" algn="ctr" latinLnBrk="0">
                <a:lnSpc>
                  <a:spcPct val="110000"/>
                </a:lnSpc>
                <a:spcBef>
                  <a:spcPct val="0"/>
                </a:spcBef>
              </a:pPr>
              <a:r>
                <a:rPr lang="ko-KR" altLang="en-US" sz="2400" dirty="0" smtClean="0">
                  <a:solidFill>
                    <a:srgbClr val="365168"/>
                  </a:solidFill>
                  <a:latin typeface="Rix밝은고딕 B" pitchFamily="18" charset="-127"/>
                  <a:ea typeface="Rix밝은고딕 B" pitchFamily="18" charset="-127"/>
                </a:rPr>
                <a:t>금   지</a:t>
              </a: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339752" y="4941168"/>
              <a:ext cx="4572000" cy="8872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lvl="0" algn="ctr" latinLnBrk="0">
                <a:lnSpc>
                  <a:spcPct val="110000"/>
                </a:lnSpc>
                <a:spcBef>
                  <a:spcPct val="0"/>
                </a:spcBef>
              </a:pPr>
              <a:r>
                <a:rPr lang="ko-KR" altLang="en-US" sz="2400" dirty="0" smtClean="0">
                  <a:solidFill>
                    <a:schemeClr val="accent3">
                      <a:lumMod val="50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② </a:t>
              </a:r>
              <a:r>
                <a:rPr lang="ko-KR" altLang="en-US" sz="2400" dirty="0" err="1" smtClean="0">
                  <a:solidFill>
                    <a:schemeClr val="accent3">
                      <a:lumMod val="50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금품등</a:t>
              </a:r>
              <a:r>
                <a:rPr lang="ko-KR" altLang="en-US" sz="2400" dirty="0" smtClean="0">
                  <a:solidFill>
                    <a:schemeClr val="accent3">
                      <a:lumMod val="50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 수수 </a:t>
              </a:r>
              <a:endParaRPr lang="en-US" altLang="ko-KR" sz="2400" dirty="0" smtClean="0">
                <a:solidFill>
                  <a:schemeClr val="accent3">
                    <a:lumMod val="50000"/>
                  </a:schemeClr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 lvl="0" algn="ctr" latinLnBrk="0">
                <a:lnSpc>
                  <a:spcPct val="110000"/>
                </a:lnSpc>
                <a:spcBef>
                  <a:spcPct val="0"/>
                </a:spcBef>
              </a:pPr>
              <a:r>
                <a:rPr lang="ko-KR" altLang="en-US" sz="2400" dirty="0" smtClean="0">
                  <a:solidFill>
                    <a:schemeClr val="accent3">
                      <a:lumMod val="50000"/>
                    </a:schemeClr>
                  </a:solidFill>
                  <a:latin typeface="Rix밝은고딕 B" pitchFamily="18" charset="-127"/>
                  <a:ea typeface="Rix밝은고딕 B" pitchFamily="18" charset="-127"/>
                </a:rPr>
                <a:t>금   지</a:t>
              </a: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6084168" y="4941168"/>
              <a:ext cx="2448272" cy="8872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latinLnBrk="0">
                <a:lnSpc>
                  <a:spcPct val="110000"/>
                </a:lnSpc>
                <a:spcBef>
                  <a:spcPct val="0"/>
                </a:spcBef>
              </a:pPr>
              <a:r>
                <a:rPr lang="ko-KR" altLang="en-US" sz="2400" dirty="0" smtClean="0">
                  <a:solidFill>
                    <a:srgbClr val="6E5C42"/>
                  </a:solidFill>
                  <a:latin typeface="Rix밝은고딕 B" pitchFamily="18" charset="-127"/>
                  <a:ea typeface="Rix밝은고딕 B" pitchFamily="18" charset="-127"/>
                </a:rPr>
                <a:t>③ 공직자의 이해충돌 방지</a:t>
              </a:r>
            </a:p>
          </p:txBody>
        </p:sp>
      </p:grpSp>
      <p:sp>
        <p:nvSpPr>
          <p:cNvPr id="47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26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그림 56" descr="Man%20on%20Seesaw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64696" y="4077072"/>
            <a:ext cx="2627784" cy="23762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3" name="그림 52" descr="Untitled-2 copy.png"/>
          <p:cNvPicPr>
            <a:picLocks noChangeAspect="1"/>
          </p:cNvPicPr>
          <p:nvPr/>
        </p:nvPicPr>
        <p:blipFill>
          <a:blip r:embed="rId3" cstate="print"/>
          <a:srcRect l="53150" t="29444" r="4167" b="52500"/>
          <a:stretch>
            <a:fillRect/>
          </a:stretch>
        </p:blipFill>
        <p:spPr>
          <a:xfrm>
            <a:off x="395536" y="3933056"/>
            <a:ext cx="6480720" cy="2016224"/>
          </a:xfrm>
          <a:prstGeom prst="rect">
            <a:avLst/>
          </a:prstGeom>
        </p:spPr>
      </p:pic>
      <p:pic>
        <p:nvPicPr>
          <p:cNvPr id="60" name="그림 59" descr="Possible-Conflict-of-Interest.jpg"/>
          <p:cNvPicPr>
            <a:picLocks noChangeAspect="1"/>
          </p:cNvPicPr>
          <p:nvPr/>
        </p:nvPicPr>
        <p:blipFill>
          <a:blip r:embed="rId4" cstate="print"/>
          <a:srcRect b="21157"/>
          <a:stretch>
            <a:fillRect/>
          </a:stretch>
        </p:blipFill>
        <p:spPr>
          <a:xfrm>
            <a:off x="6012160" y="2780928"/>
            <a:ext cx="3090019" cy="11521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00000" y="748961"/>
            <a:ext cx="7772400" cy="368300"/>
          </a:xfrm>
        </p:spPr>
        <p:txBody>
          <a:bodyPr>
            <a:noAutofit/>
          </a:bodyPr>
          <a:lstStyle/>
          <a:p>
            <a:r>
              <a:rPr altLang="en-US" sz="2800" dirty="0" smtClean="0">
                <a:solidFill>
                  <a:schemeClr val="tx2"/>
                </a:solidFill>
              </a:rPr>
              <a:t>이해충돌</a:t>
            </a:r>
            <a:r>
              <a:rPr lang="ko-KR" altLang="en-US" sz="2800" dirty="0" smtClean="0"/>
              <a:t>방지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공직자 윤리의 핵심</a:t>
            </a:r>
            <a:r>
              <a:rPr lang="en-US" sz="2800" dirty="0" smtClean="0">
                <a:solidFill>
                  <a:srgbClr val="17375E"/>
                </a:solidFill>
              </a:rPr>
              <a:t> </a:t>
            </a:r>
            <a:endParaRPr lang="ko-KR" alt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287301"/>
            <a:ext cx="7858180" cy="812530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marL="361950" indent="-361950" latinLnBrk="0">
              <a:lnSpc>
                <a:spcPct val="110000"/>
              </a:lnSpc>
              <a:spcBef>
                <a:spcPct val="0"/>
              </a:spcBef>
              <a:buBlip>
                <a:blip r:embed="rId5"/>
              </a:buBlip>
            </a:pPr>
            <a:r>
              <a:rPr lang="ko-KR" altLang="en-US" sz="2400" spc="-70" dirty="0" smtClean="0">
                <a:solidFill>
                  <a:schemeClr val="accent1"/>
                </a:solidFill>
                <a:latin typeface="Rix밝은고딕 M" pitchFamily="18" charset="-127"/>
                <a:ea typeface="Rix밝은고딕 M" pitchFamily="18" charset="-127"/>
              </a:rPr>
              <a:t>공직자가 직무를 수행할 때 자신의 사적 이해관계가 관련되어 공정하고 청렴한 직무수행이 저해될 우려가 있는 상황</a:t>
            </a:r>
          </a:p>
        </p:txBody>
      </p:sp>
      <p:pic>
        <p:nvPicPr>
          <p:cNvPr id="11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883105"/>
            <a:ext cx="328613" cy="100013"/>
          </a:xfrm>
          <a:prstGeom prst="rect">
            <a:avLst/>
          </a:prstGeom>
          <a:noFill/>
        </p:spPr>
      </p:pic>
      <p:pic>
        <p:nvPicPr>
          <p:cNvPr id="39" name="그림 38" descr="Untitled-2 copy.png"/>
          <p:cNvPicPr>
            <a:picLocks noChangeAspect="1"/>
          </p:cNvPicPr>
          <p:nvPr/>
        </p:nvPicPr>
        <p:blipFill>
          <a:blip r:embed="rId3" cstate="print"/>
          <a:srcRect l="53150" t="29444" r="4167" b="52500"/>
          <a:stretch>
            <a:fillRect/>
          </a:stretch>
        </p:blipFill>
        <p:spPr>
          <a:xfrm>
            <a:off x="0" y="2204864"/>
            <a:ext cx="5796136" cy="1944216"/>
          </a:xfrm>
          <a:prstGeom prst="rect">
            <a:avLst/>
          </a:prstGeom>
        </p:spPr>
      </p:pic>
      <p:pic>
        <p:nvPicPr>
          <p:cNvPr id="42" name="Picture 2" descr="I:\01_프레젠테이션\00_프리\201108_01 국민권익위원회\PSD\IMG\earth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60" y="1617971"/>
            <a:ext cx="5143504" cy="5411429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 bwMode="auto">
          <a:xfrm>
            <a:off x="1051818" y="4327936"/>
            <a:ext cx="5117201" cy="1477328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r">
              <a:lnSpc>
                <a:spcPct val="120000"/>
              </a:lnSpc>
              <a:defRPr/>
            </a:pPr>
            <a:r>
              <a:rPr lang="ko-KR" altLang="en-US" sz="2000" b="1" dirty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이해충돌의 가능성을 사전에 차단하여</a:t>
            </a:r>
            <a:endParaRPr lang="en-US" altLang="ko-KR" sz="2000" b="1" dirty="0">
              <a:solidFill>
                <a:schemeClr val="accent3">
                  <a:lumMod val="50000"/>
                </a:schemeClr>
              </a:solidFill>
              <a:latin typeface="Rix밝은고딕 M" pitchFamily="18" charset="-127"/>
              <a:ea typeface="Rix밝은고딕 M" pitchFamily="18" charset="-127"/>
              <a:sym typeface="Wingdings" pitchFamily="2" charset="2"/>
            </a:endParaRPr>
          </a:p>
          <a:p>
            <a:pPr algn="r">
              <a:lnSpc>
                <a:spcPct val="120000"/>
              </a:lnSpc>
              <a:defRPr/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  이로부터 </a:t>
            </a:r>
            <a:r>
              <a:rPr lang="ko-KR" altLang="en-US" sz="2000" b="1" dirty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파생될 수 있는</a:t>
            </a:r>
            <a:endParaRPr lang="en-US" altLang="ko-KR" sz="2000" b="1" dirty="0">
              <a:solidFill>
                <a:schemeClr val="accent3">
                  <a:lumMod val="50000"/>
                </a:schemeClr>
              </a:solidFill>
              <a:latin typeface="Rix밝은고딕 M" pitchFamily="18" charset="-127"/>
              <a:ea typeface="Rix밝은고딕 M" pitchFamily="18" charset="-127"/>
              <a:sym typeface="Wingdings" pitchFamily="2" charset="2"/>
            </a:endParaRPr>
          </a:p>
          <a:p>
            <a:pPr algn="r">
              <a:lnSpc>
                <a:spcPct val="120000"/>
              </a:lnSpc>
              <a:defRPr/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    윤리적 </a:t>
            </a:r>
            <a:r>
              <a:rPr lang="ko-KR" altLang="en-US" sz="2000" b="1" dirty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논쟁</a:t>
            </a:r>
            <a:r>
              <a:rPr lang="en-US" altLang="ko-KR" sz="2000" b="1" dirty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, </a:t>
            </a:r>
            <a:r>
              <a:rPr lang="ko-KR" altLang="en-US" sz="2000" b="1" dirty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정부에 </a:t>
            </a: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대한 불신</a:t>
            </a:r>
            <a:r>
              <a:rPr lang="en-US" altLang="ko-KR" sz="2000" b="1" dirty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, </a:t>
            </a:r>
          </a:p>
          <a:p>
            <a:pPr algn="r">
              <a:lnSpc>
                <a:spcPct val="120000"/>
              </a:lnSpc>
              <a:defRPr/>
            </a:pPr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     그리고 </a:t>
            </a:r>
            <a:r>
              <a:rPr lang="ko-KR" altLang="en-US" sz="2000" b="1" dirty="0">
                <a:solidFill>
                  <a:schemeClr val="accent3">
                    <a:lumMod val="50000"/>
                  </a:schemeClr>
                </a:solidFill>
                <a:latin typeface="Rix밝은고딕 M" pitchFamily="18" charset="-127"/>
                <a:ea typeface="Rix밝은고딕 M" pitchFamily="18" charset="-127"/>
                <a:sym typeface="Wingdings" pitchFamily="2" charset="2"/>
              </a:rPr>
              <a:t>부패의 가능성을 감소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19143" y="2636912"/>
            <a:ext cx="4172937" cy="1107996"/>
          </a:xfrm>
          <a:prstGeom prst="rect">
            <a:avLst/>
          </a:prstGeom>
        </p:spPr>
        <p:txBody>
          <a:bodyPr vert="horz"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lnSpc>
                <a:spcPct val="120000"/>
              </a:lnSpc>
              <a:spcBef>
                <a:spcPct val="0"/>
              </a:spcBef>
            </a:pPr>
            <a:r>
              <a:rPr lang="ko-KR" altLang="en-US" sz="2000" spc="-7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  <a:cs typeface="+mj-cs"/>
              </a:rPr>
              <a:t>이해충돌은 그 자체가 부패는 아니나</a:t>
            </a:r>
            <a:r>
              <a:rPr lang="en-US" altLang="ko-KR" sz="2000" spc="-7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  <a:cs typeface="+mj-cs"/>
              </a:rPr>
              <a:t>, </a:t>
            </a:r>
            <a:br>
              <a:rPr lang="en-US" altLang="ko-KR" sz="2000" spc="-7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  <a:cs typeface="+mj-cs"/>
              </a:rPr>
            </a:br>
            <a:r>
              <a:rPr lang="ko-KR" altLang="en-US" sz="2000" spc="-7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  <a:cs typeface="+mj-cs"/>
              </a:rPr>
              <a:t>정확히 인지되고 적절히 관리되지 않으면</a:t>
            </a:r>
            <a:r>
              <a:rPr lang="en-US" altLang="ko-KR" sz="2000" spc="-7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  <a:cs typeface="+mj-cs"/>
              </a:rPr>
              <a:t/>
            </a:r>
            <a:br>
              <a:rPr lang="en-US" altLang="ko-KR" sz="2000" spc="-7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  <a:cs typeface="+mj-cs"/>
              </a:rPr>
            </a:br>
            <a:r>
              <a:rPr lang="ko-KR" altLang="en-US" sz="2000" spc="-70" dirty="0" smtClean="0">
                <a:solidFill>
                  <a:srgbClr val="584C2E"/>
                </a:solidFill>
                <a:latin typeface="Rix밝은고딕 B" pitchFamily="18" charset="-127"/>
                <a:ea typeface="Rix밝은고딕 B" pitchFamily="18" charset="-127"/>
                <a:cs typeface="+mj-cs"/>
              </a:rPr>
              <a:t>부패행위로 변질</a:t>
            </a:r>
          </a:p>
        </p:txBody>
      </p:sp>
      <p:sp>
        <p:nvSpPr>
          <p:cNvPr id="13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27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251520" y="692696"/>
            <a:ext cx="773122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tx2"/>
                </a:solidFill>
                <a:latin typeface="HY궁서" pitchFamily="18" charset="-127"/>
                <a:ea typeface="HY궁서" pitchFamily="18" charset="-127"/>
              </a:rPr>
              <a:t>“</a:t>
            </a:r>
            <a:r>
              <a:rPr lang="ko-KR" altLang="en-US" sz="2800" b="1" dirty="0" err="1" smtClean="0">
                <a:solidFill>
                  <a:schemeClr val="tx2"/>
                </a:solidFill>
                <a:latin typeface="HY궁서" pitchFamily="18" charset="-127"/>
                <a:ea typeface="HY궁서" pitchFamily="18" charset="-127"/>
              </a:rPr>
              <a:t>향시방목에서</a:t>
            </a:r>
            <a:r>
              <a:rPr lang="ko-KR" altLang="en-US" sz="2800" b="1" dirty="0" smtClean="0">
                <a:solidFill>
                  <a:schemeClr val="tx2"/>
                </a:solidFill>
                <a:latin typeface="HY궁서" pitchFamily="18" charset="-127"/>
                <a:ea typeface="HY궁서" pitchFamily="18" charset="-127"/>
              </a:rPr>
              <a:t> 내 아들의 이름을 삭제하라</a:t>
            </a:r>
            <a:r>
              <a:rPr lang="en-US" altLang="ko-KR" sz="2400" b="1" dirty="0" smtClean="0">
                <a:solidFill>
                  <a:schemeClr val="tx2"/>
                </a:solidFill>
                <a:latin typeface="HY궁서" pitchFamily="18" charset="-127"/>
                <a:ea typeface="HY궁서" pitchFamily="18" charset="-127"/>
              </a:rPr>
              <a:t>”</a:t>
            </a:r>
          </a:p>
          <a:p>
            <a:endParaRPr lang="en-US" altLang="ko-KR" sz="2400" dirty="0" smtClean="0">
              <a:latin typeface="HY궁서" pitchFamily="18" charset="-127"/>
              <a:ea typeface="HY궁서" pitchFamily="18" charset="-127"/>
            </a:endParaRPr>
          </a:p>
          <a:p>
            <a:pPr algn="r"/>
            <a:r>
              <a:rPr lang="ko-KR" altLang="en-US" dirty="0" err="1" smtClean="0">
                <a:latin typeface="HY궁서" pitchFamily="18" charset="-127"/>
                <a:ea typeface="HY궁서" pitchFamily="18" charset="-127"/>
              </a:rPr>
              <a:t>정갑손</a:t>
            </a:r>
            <a:r>
              <a:rPr lang="en-US" altLang="ko-KR" dirty="0" smtClean="0">
                <a:latin typeface="HY궁서" pitchFamily="18" charset="-127"/>
                <a:ea typeface="HY궁서" pitchFamily="18" charset="-127"/>
              </a:rPr>
              <a:t>(1396~1451)</a:t>
            </a:r>
            <a:endParaRPr lang="ko-KR" altLang="en-US" dirty="0">
              <a:latin typeface="HY궁서" pitchFamily="18" charset="-127"/>
              <a:ea typeface="HY궁서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025833" y="6400800"/>
            <a:ext cx="14815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j-lt"/>
              </a:rPr>
              <a:t>출처 </a:t>
            </a:r>
            <a:r>
              <a:rPr lang="en-US" altLang="ko-KR" sz="1600" b="1" dirty="0" smtClean="0">
                <a:latin typeface="+mj-lt"/>
              </a:rPr>
              <a:t>: KBS</a:t>
            </a:r>
            <a:endParaRPr lang="ko-KR" altLang="en-US" sz="1600" b="1" dirty="0">
              <a:latin typeface="+mj-lt"/>
            </a:endParaRPr>
          </a:p>
        </p:txBody>
      </p:sp>
      <p:pic>
        <p:nvPicPr>
          <p:cNvPr id="9" name="KBS_정갑손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55576" y="2276872"/>
            <a:ext cx="7560840" cy="3812500"/>
          </a:xfrm>
          <a:prstGeom prst="rect">
            <a:avLst/>
          </a:prstGeom>
        </p:spPr>
      </p:pic>
      <p:pic>
        <p:nvPicPr>
          <p:cNvPr id="5" name="Picture 3" descr="I:\01_프레젠테이션\00_프리\201108_01 국민권익위원회\PSD\IMG\bar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328613" cy="100013"/>
          </a:xfrm>
          <a:prstGeom prst="rect">
            <a:avLst/>
          </a:prstGeom>
          <a:noFill/>
        </p:spPr>
      </p:pic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28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#3_간지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그림 6" descr="Untitled-3 copy.png"/>
          <p:cNvPicPr>
            <a:picLocks noChangeAspect="1"/>
          </p:cNvPicPr>
          <p:nvPr/>
        </p:nvPicPr>
        <p:blipFill>
          <a:blip r:embed="rId4" cstate="print"/>
          <a:srcRect r="73625"/>
          <a:stretch>
            <a:fillRect/>
          </a:stretch>
        </p:blipFill>
        <p:spPr>
          <a:xfrm>
            <a:off x="0" y="0"/>
            <a:ext cx="2411760" cy="6858000"/>
          </a:xfrm>
          <a:prstGeom prst="rect">
            <a:avLst/>
          </a:prstGeom>
        </p:spPr>
      </p:pic>
      <p:pic>
        <p:nvPicPr>
          <p:cNvPr id="8" name="그림 7" descr="Untitled-3 copy.png"/>
          <p:cNvPicPr>
            <a:picLocks noChangeAspect="1"/>
          </p:cNvPicPr>
          <p:nvPr/>
        </p:nvPicPr>
        <p:blipFill>
          <a:blip r:embed="rId4" cstate="print"/>
          <a:srcRect l="75200"/>
          <a:stretch>
            <a:fillRect/>
          </a:stretch>
        </p:blipFill>
        <p:spPr>
          <a:xfrm>
            <a:off x="6876256" y="0"/>
            <a:ext cx="2267744" cy="685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135468" y="4135128"/>
            <a:ext cx="5616302" cy="624530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latinLnBrk="0">
              <a:lnSpc>
                <a:spcPct val="120000"/>
              </a:lnSpc>
              <a:spcBef>
                <a:spcPct val="0"/>
              </a:spcBef>
            </a:pPr>
            <a:r>
              <a:rPr lang="ko-KR" altLang="en-US" sz="3600" dirty="0" smtClean="0">
                <a:solidFill>
                  <a:srgbClr val="E0E0E0"/>
                </a:solidFill>
                <a:latin typeface="Rix밝은고딕 EB" pitchFamily="18" charset="-127"/>
                <a:ea typeface="Rix밝은고딕 EB" pitchFamily="18" charset="-127"/>
              </a:rPr>
              <a:t>청렴한 공직사회를 위한 동행</a:t>
            </a:r>
            <a:endParaRPr lang="en-US" altLang="ko-KR" sz="3600" dirty="0" smtClean="0">
              <a:solidFill>
                <a:srgbClr val="E0E0E0"/>
              </a:solidFill>
              <a:latin typeface="Rix밝은고딕 EB" pitchFamily="18" charset="-127"/>
              <a:ea typeface="Rix밝은고딕 E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7624" y="4078160"/>
            <a:ext cx="1118834" cy="75116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/>
              <a:contourClr>
                <a:schemeClr val="bg1"/>
              </a:contourClr>
            </a:sp3d>
          </a:bodyPr>
          <a:lstStyle/>
          <a:p>
            <a:pPr algn="ctr" latinLnBrk="0">
              <a:lnSpc>
                <a:spcPct val="120000"/>
              </a:lnSpc>
              <a:spcBef>
                <a:spcPct val="0"/>
              </a:spcBef>
            </a:pPr>
            <a:r>
              <a:rPr lang="en-US" altLang="ko-KR" sz="4400" b="1" spc="-70" dirty="0" smtClean="0">
                <a:solidFill>
                  <a:srgbClr val="0894CA"/>
                </a:solidFill>
                <a:latin typeface="Georgia" pitchFamily="18" charset="0"/>
                <a:ea typeface="산돌고딕B" pitchFamily="18" charset="-127"/>
              </a:rPr>
              <a:t>Ⅳ</a:t>
            </a:r>
            <a:endParaRPr lang="en-US" altLang="ko-KR" sz="4400" b="1" spc="-70" dirty="0" smtClean="0">
              <a:solidFill>
                <a:srgbClr val="0894CA"/>
              </a:solidFill>
              <a:latin typeface="Georgia" pitchFamily="18" charset="0"/>
              <a:ea typeface="산돌고딕B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2555776" y="1772816"/>
            <a:ext cx="3960440" cy="1872208"/>
            <a:chOff x="2987824" y="1844824"/>
            <a:chExt cx="3960440" cy="1872208"/>
          </a:xfrm>
        </p:grpSpPr>
        <p:grpSp>
          <p:nvGrpSpPr>
            <p:cNvPr id="16" name="그룹 13"/>
            <p:cNvGrpSpPr/>
            <p:nvPr/>
          </p:nvGrpSpPr>
          <p:grpSpPr>
            <a:xfrm>
              <a:off x="2987824" y="2132856"/>
              <a:ext cx="1836424" cy="1296144"/>
              <a:chOff x="2987824" y="2132856"/>
              <a:chExt cx="1836424" cy="1296144"/>
            </a:xfrm>
          </p:grpSpPr>
          <p:pic>
            <p:nvPicPr>
              <p:cNvPr id="24" name="그림 23" descr="Untitled-2 copy.png"/>
              <p:cNvPicPr>
                <a:picLocks noChangeAspect="1"/>
              </p:cNvPicPr>
              <p:nvPr/>
            </p:nvPicPr>
            <p:blipFill>
              <a:blip r:embed="rId5" cstate="print"/>
              <a:srcRect l="28738" t="31100" r="61552" b="50000"/>
              <a:stretch>
                <a:fillRect/>
              </a:stretch>
            </p:blipFill>
            <p:spPr>
              <a:xfrm>
                <a:off x="2987824" y="2132856"/>
                <a:ext cx="887926" cy="1296144"/>
              </a:xfrm>
              <a:prstGeom prst="rect">
                <a:avLst/>
              </a:prstGeom>
            </p:spPr>
          </p:pic>
          <p:pic>
            <p:nvPicPr>
              <p:cNvPr id="26" name="그림 25" descr="Untitled-2 copy.png"/>
              <p:cNvPicPr>
                <a:picLocks noChangeAspect="1"/>
              </p:cNvPicPr>
              <p:nvPr/>
            </p:nvPicPr>
            <p:blipFill>
              <a:blip r:embed="rId5" cstate="print"/>
              <a:srcRect l="44827" t="31100" r="47242" b="50000"/>
              <a:stretch>
                <a:fillRect/>
              </a:stretch>
            </p:blipFill>
            <p:spPr>
              <a:xfrm>
                <a:off x="4099034" y="2132856"/>
                <a:ext cx="725214" cy="1296144"/>
              </a:xfrm>
              <a:prstGeom prst="rect">
                <a:avLst/>
              </a:prstGeom>
            </p:spPr>
          </p:pic>
        </p:grpSp>
        <p:pic>
          <p:nvPicPr>
            <p:cNvPr id="18" name="그림 17" descr="Untitled-4 copy.png"/>
            <p:cNvPicPr>
              <a:picLocks noChangeAspect="1"/>
            </p:cNvPicPr>
            <p:nvPr/>
          </p:nvPicPr>
          <p:blipFill>
            <a:blip r:embed="rId6" cstate="print"/>
            <a:srcRect l="59450" t="26900" r="27950" b="45800"/>
            <a:stretch>
              <a:fillRect/>
            </a:stretch>
          </p:blipFill>
          <p:spPr>
            <a:xfrm>
              <a:off x="5796136" y="1844824"/>
              <a:ext cx="1152128" cy="1872208"/>
            </a:xfrm>
            <a:prstGeom prst="rect">
              <a:avLst/>
            </a:prstGeom>
          </p:spPr>
        </p:pic>
        <p:pic>
          <p:nvPicPr>
            <p:cNvPr id="11" name="그림 10" descr="Untitled-2 copy.png"/>
            <p:cNvPicPr>
              <a:picLocks noChangeAspect="1"/>
            </p:cNvPicPr>
            <p:nvPr/>
          </p:nvPicPr>
          <p:blipFill>
            <a:blip r:embed="rId5" cstate="print"/>
            <a:srcRect l="28738" t="31100" r="61552" b="50000"/>
            <a:stretch>
              <a:fillRect/>
            </a:stretch>
          </p:blipFill>
          <p:spPr>
            <a:xfrm>
              <a:off x="4932040" y="2132856"/>
              <a:ext cx="887926" cy="1296144"/>
            </a:xfrm>
            <a:prstGeom prst="rect">
              <a:avLst/>
            </a:prstGeom>
          </p:spPr>
        </p:pic>
      </p:grpSp>
      <p:sp>
        <p:nvSpPr>
          <p:cNvPr id="17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29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1"/>
          <p:cNvGrpSpPr/>
          <p:nvPr/>
        </p:nvGrpSpPr>
        <p:grpSpPr>
          <a:xfrm>
            <a:off x="0" y="1412776"/>
            <a:ext cx="9144000" cy="2522617"/>
            <a:chOff x="0" y="1412776"/>
            <a:chExt cx="9144000" cy="2522617"/>
          </a:xfrm>
        </p:grpSpPr>
        <p:sp>
          <p:nvSpPr>
            <p:cNvPr id="24" name="내용 개체 틀 2"/>
            <p:cNvSpPr txBox="1">
              <a:spLocks/>
            </p:cNvSpPr>
            <p:nvPr/>
          </p:nvSpPr>
          <p:spPr bwMode="auto">
            <a:xfrm>
              <a:off x="0" y="2310221"/>
              <a:ext cx="9144000" cy="16251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>
                <a:spcBef>
                  <a:spcPct val="20000"/>
                </a:spcBef>
                <a:buFont typeface="Arial" pitchFamily="34" charset="0"/>
                <a:buNone/>
                <a:defRPr/>
              </a:pPr>
              <a:endParaRPr lang="ko-KR" altLang="en-US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6" name="제목 1"/>
            <p:cNvSpPr txBox="1">
              <a:spLocks/>
            </p:cNvSpPr>
            <p:nvPr/>
          </p:nvSpPr>
          <p:spPr>
            <a:xfrm>
              <a:off x="251520" y="1412776"/>
              <a:ext cx="7988424" cy="144016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(1) </a:t>
              </a:r>
              <a:r>
                <a:rPr lang="ko-KR" altLang="en-US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예산의 목적 외 사용</a:t>
              </a:r>
              <a:endParaRPr kumimoji="0" lang="ko-KR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0" y="764704"/>
            <a:ext cx="8095928" cy="431800"/>
            <a:chOff x="0" y="692150"/>
            <a:chExt cx="8095928" cy="431800"/>
          </a:xfrm>
        </p:grpSpPr>
        <p:pic>
          <p:nvPicPr>
            <p:cNvPr id="40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826079"/>
              <a:ext cx="328613" cy="100013"/>
            </a:xfrm>
            <a:prstGeom prst="rect">
              <a:avLst/>
            </a:prstGeom>
            <a:noFill/>
          </p:spPr>
        </p:pic>
        <p:sp>
          <p:nvSpPr>
            <p:cNvPr id="12" name="제목 1"/>
            <p:cNvSpPr txBox="1">
              <a:spLocks/>
            </p:cNvSpPr>
            <p:nvPr/>
          </p:nvSpPr>
          <p:spPr>
            <a:xfrm>
              <a:off x="323528" y="692150"/>
              <a:ext cx="7772400" cy="4318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0000" lnSpcReduction="20000"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ko-KR" altLang="en-US" sz="2800" b="1" dirty="0" smtClean="0"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</a:rPr>
                <a:t>공직유관단체 행동강령 위반사례 </a:t>
              </a:r>
              <a:endParaRPr lang="ko-KR" altLang="en-US" sz="2800" b="1" dirty="0">
                <a:solidFill>
                  <a:schemeClr val="tx2"/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683568" y="3645024"/>
            <a:ext cx="8208912" cy="1205911"/>
            <a:chOff x="683568" y="3284984"/>
            <a:chExt cx="8208912" cy="962328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rot="10800000" flipV="1">
              <a:off x="683568" y="3284984"/>
              <a:ext cx="7776864" cy="936104"/>
            </a:xfrm>
            <a:prstGeom prst="roundRect">
              <a:avLst>
                <a:gd name="adj" fmla="val 16667"/>
              </a:avLst>
            </a:prstGeom>
            <a:noFill/>
            <a:ln w="38100" cmpd="dbl" algn="ctr">
              <a:solidFill>
                <a:srgbClr val="71A61A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altLang="ko-KR" sz="2200" b="1" dirty="0">
                <a:solidFill>
                  <a:srgbClr val="0066FF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7584" y="3342449"/>
              <a:ext cx="8064896" cy="904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동료 간부들과의 단합 모임 명목으로 골프장에서 휴일 </a:t>
              </a:r>
              <a:endParaRPr lang="en-US" altLang="ko-KR" sz="24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spcBef>
                  <a:spcPct val="20000"/>
                </a:spcBef>
                <a:defRPr/>
              </a:pPr>
              <a:r>
                <a:rPr lang="en-US" altLang="ko-KR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골프회동을 하고 법인카드로 결제 </a:t>
              </a:r>
              <a:endParaRPr lang="en-US" altLang="ko-KR" sz="24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611560" y="2132854"/>
            <a:ext cx="8064896" cy="1277919"/>
            <a:chOff x="611560" y="2132856"/>
            <a:chExt cx="8064896" cy="1019791"/>
          </a:xfrm>
        </p:grpSpPr>
        <p:sp>
          <p:nvSpPr>
            <p:cNvPr id="15" name="직사각형 14"/>
            <p:cNvSpPr/>
            <p:nvPr/>
          </p:nvSpPr>
          <p:spPr>
            <a:xfrm>
              <a:off x="827584" y="2247784"/>
              <a:ext cx="7488832" cy="9048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해외 </a:t>
              </a:r>
              <a:r>
                <a:rPr lang="ko-KR" altLang="en-US" sz="24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근무시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업무추진비를 자신과 가족 식사비</a:t>
              </a:r>
              <a:r>
                <a:rPr lang="en-US" altLang="ko-KR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, </a:t>
              </a:r>
              <a:r>
                <a:rPr lang="ko-KR" altLang="en-US" sz="24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음주비</a:t>
              </a:r>
              <a:endParaRPr lang="en-US" altLang="ko-KR" sz="24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spcBef>
                  <a:spcPct val="20000"/>
                </a:spcBef>
                <a:defRPr/>
              </a:pPr>
              <a:r>
                <a:rPr lang="en-US" altLang="ko-KR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등</a:t>
              </a:r>
              <a:r>
                <a:rPr lang="en-US" altLang="ko-KR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사적 용도로 사용</a:t>
              </a:r>
              <a:endParaRPr lang="en-US" altLang="ko-KR" sz="24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  <p:grpSp>
          <p:nvGrpSpPr>
            <p:cNvPr id="25" name="그룹 24"/>
            <p:cNvGrpSpPr/>
            <p:nvPr/>
          </p:nvGrpSpPr>
          <p:grpSpPr>
            <a:xfrm>
              <a:off x="611560" y="2132856"/>
              <a:ext cx="8064896" cy="936104"/>
              <a:chOff x="611560" y="3284984"/>
              <a:chExt cx="8064896" cy="936104"/>
            </a:xfrm>
          </p:grpSpPr>
          <p:sp>
            <p:nvSpPr>
              <p:cNvPr id="27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683568" y="3284984"/>
                <a:ext cx="7776864" cy="936104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611560" y="3356992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</p:grpSp>
      <p:grpSp>
        <p:nvGrpSpPr>
          <p:cNvPr id="18" name="그룹 17"/>
          <p:cNvGrpSpPr/>
          <p:nvPr/>
        </p:nvGrpSpPr>
        <p:grpSpPr>
          <a:xfrm>
            <a:off x="683568" y="5085171"/>
            <a:ext cx="8280920" cy="1248990"/>
            <a:chOff x="683568" y="5013176"/>
            <a:chExt cx="8280920" cy="1022810"/>
          </a:xfrm>
        </p:grpSpPr>
        <p:sp>
          <p:nvSpPr>
            <p:cNvPr id="9" name="직사각형 8"/>
            <p:cNvSpPr/>
            <p:nvPr/>
          </p:nvSpPr>
          <p:spPr>
            <a:xfrm>
              <a:off x="755576" y="5131121"/>
              <a:ext cx="8208912" cy="904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업무시간 후 개인용무를 본 후 사무실로 복귀하여 </a:t>
              </a:r>
              <a:endParaRPr lang="en-US" altLang="ko-KR" sz="24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spcBef>
                  <a:spcPct val="20000"/>
                </a:spcBef>
                <a:defRPr/>
              </a:pPr>
              <a:r>
                <a:rPr lang="en-US" altLang="ko-KR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퇴근 시간을</a:t>
              </a:r>
              <a:r>
                <a:rPr lang="en-US" altLang="ko-KR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4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등록하고 초과근무수당 부당 수령  </a:t>
              </a:r>
            </a:p>
          </p:txBody>
        </p:sp>
        <p:sp>
          <p:nvSpPr>
            <p:cNvPr id="31" name="AutoShape 5"/>
            <p:cNvSpPr>
              <a:spLocks noChangeArrowheads="1"/>
            </p:cNvSpPr>
            <p:nvPr/>
          </p:nvSpPr>
          <p:spPr bwMode="auto">
            <a:xfrm rot="10800000" flipV="1">
              <a:off x="683568" y="5013176"/>
              <a:ext cx="7776864" cy="936104"/>
            </a:xfrm>
            <a:prstGeom prst="roundRect">
              <a:avLst>
                <a:gd name="adj" fmla="val 16667"/>
              </a:avLst>
            </a:prstGeom>
            <a:noFill/>
            <a:ln w="38100" cmpd="dbl" algn="ctr">
              <a:solidFill>
                <a:srgbClr val="71A61A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altLang="ko-KR" sz="2200" b="1" dirty="0">
                <a:solidFill>
                  <a:srgbClr val="0066FF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0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30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 bwMode="auto">
          <a:xfrm>
            <a:off x="755576" y="1196752"/>
            <a:ext cx="72008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&lt;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공무원 행동강령 제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7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조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(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예산의 목적 외 사용 금지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&gt;</a:t>
            </a:r>
            <a:endParaRPr lang="en-US" altLang="ko-KR" sz="2600" spc="-15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2852936"/>
            <a:ext cx="7974958" cy="1024359"/>
          </a:xfrm>
          <a:prstGeom prst="rect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marL="123825" indent="-123825" latinLnBrk="0">
              <a:lnSpc>
                <a:spcPct val="90000"/>
              </a:lnSpc>
              <a:spcBef>
                <a:spcPts val="0"/>
              </a:spcBef>
              <a:spcAft>
                <a:spcPts val="200"/>
              </a:spcAft>
              <a:buSzPct val="70000"/>
              <a:defRPr/>
            </a:pP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Rix밝은고딕 M" pitchFamily="18" charset="-127"/>
              <a:ea typeface="Rix밝은고딕 M" pitchFamily="18" charset="-127"/>
              <a:cs typeface="+mj-cs"/>
            </a:endParaRPr>
          </a:p>
          <a:p>
            <a:pPr marL="123825" indent="-123825" latinLnBrk="0">
              <a:lnSpc>
                <a:spcPct val="90000"/>
              </a:lnSpc>
              <a:spcBef>
                <a:spcPts val="0"/>
              </a:spcBef>
              <a:spcAft>
                <a:spcPts val="200"/>
              </a:spcAft>
              <a:buSzPct val="70000"/>
              <a:defRPr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endParaRPr kumimoji="0" lang="ko-KR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592" y="4293096"/>
            <a:ext cx="7974958" cy="1024359"/>
          </a:xfrm>
          <a:prstGeom prst="rect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marL="123825" indent="-123825" latinLnBrk="0">
              <a:lnSpc>
                <a:spcPct val="90000"/>
              </a:lnSpc>
              <a:spcBef>
                <a:spcPts val="0"/>
              </a:spcBef>
              <a:spcAft>
                <a:spcPts val="200"/>
              </a:spcAft>
              <a:buSzPct val="70000"/>
              <a:defRPr/>
            </a:pP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Rix밝은고딕 M" pitchFamily="18" charset="-127"/>
              <a:ea typeface="Rix밝은고딕 M" pitchFamily="18" charset="-127"/>
              <a:cs typeface="+mj-cs"/>
            </a:endParaRPr>
          </a:p>
          <a:p>
            <a:pPr marL="123825" indent="-123825" latinLnBrk="0">
              <a:lnSpc>
                <a:spcPct val="90000"/>
              </a:lnSpc>
              <a:spcBef>
                <a:spcPts val="0"/>
              </a:spcBef>
              <a:spcAft>
                <a:spcPts val="200"/>
              </a:spcAft>
              <a:buSzPct val="70000"/>
              <a:defRPr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endParaRPr kumimoji="0" lang="ko-KR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j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539552" y="2060848"/>
            <a:ext cx="7776864" cy="3808965"/>
          </a:xfrm>
          <a:prstGeom prst="roundRect">
            <a:avLst>
              <a:gd name="adj" fmla="val 6934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chemeClr val="bg2"/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accent4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12700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23825" indent="-123825" latinLnBrk="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SzPct val="70000"/>
              <a:buFontTx/>
              <a:buBlip>
                <a:blip r:embed="rId2"/>
              </a:buBlip>
              <a:defRPr/>
            </a:pPr>
            <a:endParaRPr lang="en-US" altLang="ko-KR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2492896"/>
            <a:ext cx="7344816" cy="1145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여비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업무추진비 등 공무활동을 위한 예산을 목적 외의</a:t>
            </a:r>
            <a:endParaRPr lang="en-US" altLang="ko-KR" sz="2400" dirty="0" smtClean="0">
              <a:latin typeface="Rix밝은고딕 M" pitchFamily="18" charset="-127"/>
              <a:ea typeface="Rix밝은고딕 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  용도로 사용 금지 </a:t>
            </a:r>
            <a:endParaRPr lang="ko-KR" altLang="en-US" sz="240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576" y="4221088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공용물과 </a:t>
            </a:r>
            <a:r>
              <a:rPr lang="ko-KR" altLang="en-US" sz="2400" dirty="0" err="1" smtClean="0">
                <a:latin typeface="Rix밝은고딕 M" pitchFamily="18" charset="-127"/>
                <a:ea typeface="Rix밝은고딕 M" pitchFamily="18" charset="-127"/>
              </a:rPr>
              <a:t>항공마일리지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적립포인트 등 부가서비스의 </a:t>
            </a:r>
            <a:endParaRPr lang="en-US" altLang="ko-KR" sz="2400" dirty="0" smtClean="0">
              <a:latin typeface="Rix밝은고딕 M" pitchFamily="18" charset="-127"/>
              <a:ea typeface="Rix밝은고딕 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   사적 이용 금지 </a:t>
            </a:r>
            <a:endParaRPr lang="ko-KR" altLang="en-US" sz="240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15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31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1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1"/>
          <p:cNvGrpSpPr/>
          <p:nvPr/>
        </p:nvGrpSpPr>
        <p:grpSpPr>
          <a:xfrm>
            <a:off x="0" y="836712"/>
            <a:ext cx="9144000" cy="3098681"/>
            <a:chOff x="0" y="836712"/>
            <a:chExt cx="9144000" cy="3098681"/>
          </a:xfrm>
        </p:grpSpPr>
        <p:sp>
          <p:nvSpPr>
            <p:cNvPr id="24" name="내용 개체 틀 2"/>
            <p:cNvSpPr txBox="1">
              <a:spLocks/>
            </p:cNvSpPr>
            <p:nvPr/>
          </p:nvSpPr>
          <p:spPr bwMode="auto">
            <a:xfrm>
              <a:off x="0" y="2310221"/>
              <a:ext cx="9144000" cy="16251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>
                <a:spcBef>
                  <a:spcPct val="20000"/>
                </a:spcBef>
                <a:buFont typeface="Arial" pitchFamily="34" charset="0"/>
                <a:buNone/>
                <a:defRPr/>
              </a:pPr>
              <a:endParaRPr lang="ko-KR" altLang="en-US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6" name="제목 1"/>
            <p:cNvSpPr txBox="1">
              <a:spLocks/>
            </p:cNvSpPr>
            <p:nvPr/>
          </p:nvSpPr>
          <p:spPr>
            <a:xfrm>
              <a:off x="395536" y="836712"/>
              <a:ext cx="7772400" cy="167836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(2) </a:t>
              </a:r>
              <a:r>
                <a:rPr lang="ko-KR" altLang="en-US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금품 등을 받는 행위의 제한 </a:t>
              </a:r>
              <a:endParaRPr kumimoji="0" lang="ko-KR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683568" y="2060848"/>
            <a:ext cx="813690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Font typeface="Wingdings" pitchFamily="2" charset="2"/>
              <a:buChar char="v"/>
              <a:defRPr/>
            </a:pPr>
            <a:endParaRPr lang="ko-KR" altLang="en-US" sz="22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323528" y="692150"/>
            <a:ext cx="7772400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2800" dirty="0"/>
          </a:p>
        </p:txBody>
      </p:sp>
      <p:grpSp>
        <p:nvGrpSpPr>
          <p:cNvPr id="47" name="그룹 46"/>
          <p:cNvGrpSpPr/>
          <p:nvPr/>
        </p:nvGrpSpPr>
        <p:grpSpPr>
          <a:xfrm>
            <a:off x="683568" y="1628800"/>
            <a:ext cx="8064896" cy="576064"/>
            <a:chOff x="683568" y="2060849"/>
            <a:chExt cx="8064896" cy="576064"/>
          </a:xfrm>
        </p:grpSpPr>
        <p:grpSp>
          <p:nvGrpSpPr>
            <p:cNvPr id="19" name="그룹 24"/>
            <p:cNvGrpSpPr/>
            <p:nvPr/>
          </p:nvGrpSpPr>
          <p:grpSpPr>
            <a:xfrm>
              <a:off x="683568" y="2060849"/>
              <a:ext cx="7920880" cy="576064"/>
              <a:chOff x="611560" y="3284984"/>
              <a:chExt cx="8064896" cy="832092"/>
            </a:xfrm>
          </p:grpSpPr>
          <p:sp>
            <p:nvSpPr>
              <p:cNvPr id="20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683567" y="3284984"/>
                <a:ext cx="7776864" cy="832092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22" name="직사각형 21"/>
            <p:cNvSpPr/>
            <p:nvPr/>
          </p:nvSpPr>
          <p:spPr>
            <a:xfrm>
              <a:off x="827584" y="2132856"/>
              <a:ext cx="792088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2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피조사대상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업체로부터 금품</a:t>
              </a:r>
              <a:r>
                <a: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·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향응을 받고 직무상 비밀 누설 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611560" y="2492896"/>
            <a:ext cx="8136904" cy="576064"/>
            <a:chOff x="683568" y="2996952"/>
            <a:chExt cx="8136904" cy="720080"/>
          </a:xfrm>
        </p:grpSpPr>
        <p:grpSp>
          <p:nvGrpSpPr>
            <p:cNvPr id="23" name="그룹 24"/>
            <p:cNvGrpSpPr/>
            <p:nvPr/>
          </p:nvGrpSpPr>
          <p:grpSpPr>
            <a:xfrm>
              <a:off x="683568" y="2996952"/>
              <a:ext cx="7920880" cy="720080"/>
              <a:chOff x="611560" y="3097763"/>
              <a:chExt cx="8064896" cy="936104"/>
            </a:xfrm>
          </p:grpSpPr>
          <p:sp>
            <p:nvSpPr>
              <p:cNvPr id="25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758194" y="3097763"/>
                <a:ext cx="7776864" cy="936104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28" name="직사각형 27"/>
            <p:cNvSpPr/>
            <p:nvPr/>
          </p:nvSpPr>
          <p:spPr>
            <a:xfrm>
              <a:off x="899592" y="3086962"/>
              <a:ext cx="7920880" cy="430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축소 신고된 보험료를 눈감아주는 대가로 금품 수수 </a:t>
              </a: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611560" y="3356992"/>
            <a:ext cx="8208878" cy="576064"/>
            <a:chOff x="683568" y="3140968"/>
            <a:chExt cx="8134959" cy="936104"/>
          </a:xfrm>
        </p:grpSpPr>
        <p:grpSp>
          <p:nvGrpSpPr>
            <p:cNvPr id="31" name="그룹 24"/>
            <p:cNvGrpSpPr/>
            <p:nvPr/>
          </p:nvGrpSpPr>
          <p:grpSpPr>
            <a:xfrm>
              <a:off x="683568" y="3140968"/>
              <a:ext cx="7920880" cy="936104"/>
              <a:chOff x="611560" y="3284984"/>
              <a:chExt cx="8064896" cy="1216935"/>
            </a:xfrm>
          </p:grpSpPr>
          <p:sp>
            <p:nvSpPr>
              <p:cNvPr id="33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756873" y="3284984"/>
                <a:ext cx="7701644" cy="1216935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32" name="직사각형 31"/>
            <p:cNvSpPr/>
            <p:nvPr/>
          </p:nvSpPr>
          <p:spPr>
            <a:xfrm>
              <a:off x="897647" y="3257981"/>
              <a:ext cx="7920880" cy="4667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기업 </a:t>
              </a:r>
              <a:r>
                <a:rPr lang="ko-KR" altLang="en-US" sz="22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자금관리단으로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2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파견근무중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기업 법인카드 </a:t>
              </a:r>
              <a:r>
                <a:rPr lang="ko-KR" altLang="en-US" sz="22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사적용도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사용</a:t>
              </a: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611560" y="4221088"/>
            <a:ext cx="8352928" cy="936104"/>
            <a:chOff x="683568" y="3140968"/>
            <a:chExt cx="8277712" cy="936104"/>
          </a:xfrm>
        </p:grpSpPr>
        <p:grpSp>
          <p:nvGrpSpPr>
            <p:cNvPr id="36" name="그룹 24"/>
            <p:cNvGrpSpPr/>
            <p:nvPr/>
          </p:nvGrpSpPr>
          <p:grpSpPr>
            <a:xfrm>
              <a:off x="683568" y="3140968"/>
              <a:ext cx="7920880" cy="936104"/>
              <a:chOff x="611560" y="3284984"/>
              <a:chExt cx="8064896" cy="1216935"/>
            </a:xfrm>
          </p:grpSpPr>
          <p:sp>
            <p:nvSpPr>
              <p:cNvPr id="38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756873" y="3284984"/>
                <a:ext cx="7701644" cy="1216935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37" name="직사각형 36"/>
            <p:cNvSpPr/>
            <p:nvPr/>
          </p:nvSpPr>
          <p:spPr>
            <a:xfrm>
              <a:off x="897647" y="3212976"/>
              <a:ext cx="8063633" cy="8371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단체 워크숍을 실시하면서 거래 증권사로부터 행사비용 및 </a:t>
              </a:r>
              <a:endParaRPr lang="en-US" altLang="ko-KR" sz="22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spcBef>
                  <a:spcPct val="20000"/>
                </a:spcBef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 직원 유흥비를 </a:t>
              </a:r>
              <a:r>
                <a:rPr lang="ko-KR" altLang="en-US" sz="22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대납받는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등 금전적 편의 수수 </a:t>
              </a: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611560" y="5373216"/>
            <a:ext cx="8208912" cy="936104"/>
            <a:chOff x="683568" y="3140968"/>
            <a:chExt cx="8134992" cy="936104"/>
          </a:xfrm>
        </p:grpSpPr>
        <p:grpSp>
          <p:nvGrpSpPr>
            <p:cNvPr id="43" name="그룹 24"/>
            <p:cNvGrpSpPr/>
            <p:nvPr/>
          </p:nvGrpSpPr>
          <p:grpSpPr>
            <a:xfrm>
              <a:off x="683568" y="3140968"/>
              <a:ext cx="7920880" cy="936104"/>
              <a:chOff x="611560" y="3284984"/>
              <a:chExt cx="8064896" cy="1216935"/>
            </a:xfrm>
          </p:grpSpPr>
          <p:sp>
            <p:nvSpPr>
              <p:cNvPr id="45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756873" y="3284984"/>
                <a:ext cx="7701644" cy="1216935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44" name="직사각형 43"/>
            <p:cNvSpPr/>
            <p:nvPr/>
          </p:nvSpPr>
          <p:spPr>
            <a:xfrm>
              <a:off x="897680" y="3212976"/>
              <a:ext cx="7920880" cy="8371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보증금 발급 편의를 제공한 대가로 주식을 타인명의로 무상 </a:t>
              </a:r>
              <a:endParaRPr lang="en-US" altLang="ko-KR" sz="22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spcBef>
                  <a:spcPct val="20000"/>
                </a:spcBef>
                <a:defRPr/>
              </a:pPr>
              <a:r>
                <a: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 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제공 받음 </a:t>
              </a:r>
            </a:p>
          </p:txBody>
        </p:sp>
      </p:grpSp>
      <p:sp>
        <p:nvSpPr>
          <p:cNvPr id="42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32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755576" y="980728"/>
            <a:ext cx="741682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&lt;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공무원 행동강령 제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12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조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(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금품 등을 받는 행위의 제한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) &gt;</a:t>
            </a:r>
            <a:endParaRPr lang="en-US" altLang="ko-KR" sz="2600" spc="-15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39552" y="2060848"/>
            <a:ext cx="8136904" cy="3952981"/>
          </a:xfrm>
          <a:prstGeom prst="roundRect">
            <a:avLst>
              <a:gd name="adj" fmla="val 6934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chemeClr val="bg2"/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accent4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12700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23825" indent="-123825" latinLnBrk="0">
              <a:spcBef>
                <a:spcPts val="0"/>
              </a:spcBef>
              <a:spcAft>
                <a:spcPts val="200"/>
              </a:spcAft>
              <a:buSzPct val="70000"/>
              <a:defRPr/>
            </a:pP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2708920"/>
            <a:ext cx="806489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600" dirty="0" smtClean="0">
                <a:latin typeface="Rix밝은고딕 M" pitchFamily="18" charset="-127"/>
                <a:ea typeface="Rix밝은고딕 M" pitchFamily="18" charset="-127"/>
              </a:rPr>
              <a:t>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직무관련자로부터 금품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금전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부동산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선물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향응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편의제공</a:t>
            </a:r>
            <a:endParaRPr lang="en-US" altLang="ko-KR" sz="24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  등 수수 금지 </a:t>
            </a:r>
            <a:endParaRPr lang="ko-KR" altLang="en-US" sz="240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560" y="3933056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예외  </a:t>
            </a:r>
            <a:endParaRPr lang="en-US" altLang="ko-KR" sz="24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 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-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통상적 관례 범위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(3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만원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)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내에서 제공되는 음식물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편의</a:t>
            </a:r>
            <a:endParaRPr lang="en-US" altLang="ko-KR" sz="24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 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-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공식적 행사에서 일률적으로 제공되는 교통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숙박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,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음식물</a:t>
            </a:r>
            <a:endParaRPr lang="en-US" altLang="ko-KR" sz="24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 </a:t>
            </a:r>
            <a:r>
              <a:rPr lang="en-US" altLang="ko-KR" sz="2400" dirty="0" smtClean="0">
                <a:latin typeface="Rix밝은고딕 M" pitchFamily="18" charset="-127"/>
                <a:ea typeface="Rix밝은고딕 M" pitchFamily="18" charset="-127"/>
              </a:rPr>
              <a:t>- </a:t>
            </a: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불특정 다수인에게 배포하기 위한 기념품 등 홍보용 물품</a:t>
            </a:r>
            <a:endParaRPr lang="ko-KR" altLang="en-US" sz="240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12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33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 animBg="1"/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1"/>
          <p:cNvGrpSpPr/>
          <p:nvPr/>
        </p:nvGrpSpPr>
        <p:grpSpPr>
          <a:xfrm>
            <a:off x="0" y="908720"/>
            <a:ext cx="9144000" cy="3026673"/>
            <a:chOff x="0" y="908720"/>
            <a:chExt cx="9144000" cy="3026673"/>
          </a:xfrm>
        </p:grpSpPr>
        <p:sp>
          <p:nvSpPr>
            <p:cNvPr id="24" name="내용 개체 틀 2"/>
            <p:cNvSpPr txBox="1">
              <a:spLocks/>
            </p:cNvSpPr>
            <p:nvPr/>
          </p:nvSpPr>
          <p:spPr bwMode="auto">
            <a:xfrm>
              <a:off x="0" y="2310221"/>
              <a:ext cx="9144000" cy="16251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>
                <a:spcBef>
                  <a:spcPct val="20000"/>
                </a:spcBef>
                <a:buFont typeface="Arial" pitchFamily="34" charset="0"/>
                <a:buNone/>
                <a:defRPr/>
              </a:pPr>
              <a:endParaRPr lang="ko-KR" altLang="en-US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6" name="제목 1"/>
            <p:cNvSpPr txBox="1">
              <a:spLocks/>
            </p:cNvSpPr>
            <p:nvPr/>
          </p:nvSpPr>
          <p:spPr>
            <a:xfrm>
              <a:off x="395536" y="908720"/>
              <a:ext cx="7772400" cy="167836"/>
            </a:xfrm>
            <a:prstGeom prst="rect">
              <a:avLst/>
            </a:prstGeom>
          </p:spPr>
          <p:txBody>
            <a:bodyPr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(3) </a:t>
              </a:r>
              <a:r>
                <a:rPr lang="ko-KR" altLang="en-US" sz="2600" b="1" dirty="0" smtClean="0">
                  <a:solidFill>
                    <a:schemeClr val="bg2">
                      <a:lumMod val="10000"/>
                    </a:schemeClr>
                  </a:solidFill>
                  <a:latin typeface="Rix밝은고딕 M" pitchFamily="18" charset="-127"/>
                  <a:ea typeface="Rix밝은고딕 M" pitchFamily="18" charset="-127"/>
                  <a:cs typeface="+mj-cs"/>
                </a:rPr>
                <a:t>특혜의 배제</a:t>
              </a:r>
              <a:endParaRPr kumimoji="0" lang="ko-KR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323528" y="692150"/>
            <a:ext cx="7772400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2800" dirty="0"/>
          </a:p>
        </p:txBody>
      </p:sp>
      <p:grpSp>
        <p:nvGrpSpPr>
          <p:cNvPr id="12" name="그룹 11"/>
          <p:cNvGrpSpPr/>
          <p:nvPr/>
        </p:nvGrpSpPr>
        <p:grpSpPr>
          <a:xfrm>
            <a:off x="683568" y="1772816"/>
            <a:ext cx="8064896" cy="1224136"/>
            <a:chOff x="683568" y="2060849"/>
            <a:chExt cx="8064896" cy="636459"/>
          </a:xfrm>
        </p:grpSpPr>
        <p:grpSp>
          <p:nvGrpSpPr>
            <p:cNvPr id="14" name="그룹 24"/>
            <p:cNvGrpSpPr/>
            <p:nvPr/>
          </p:nvGrpSpPr>
          <p:grpSpPr>
            <a:xfrm>
              <a:off x="683568" y="2060849"/>
              <a:ext cx="7920880" cy="576064"/>
              <a:chOff x="611560" y="3284984"/>
              <a:chExt cx="8064896" cy="832092"/>
            </a:xfrm>
          </p:grpSpPr>
          <p:sp>
            <p:nvSpPr>
              <p:cNvPr id="18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683567" y="3284984"/>
                <a:ext cx="7776864" cy="832092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827584" y="2204865"/>
              <a:ext cx="792088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상사의 고교동창에게 수의계약 특혜 제공 </a:t>
              </a: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683568" y="3140968"/>
            <a:ext cx="8064896" cy="1535780"/>
            <a:chOff x="683568" y="2060849"/>
            <a:chExt cx="8064896" cy="614312"/>
          </a:xfrm>
        </p:grpSpPr>
        <p:grpSp>
          <p:nvGrpSpPr>
            <p:cNvPr id="21" name="그룹 24"/>
            <p:cNvGrpSpPr/>
            <p:nvPr/>
          </p:nvGrpSpPr>
          <p:grpSpPr>
            <a:xfrm>
              <a:off x="683568" y="2060849"/>
              <a:ext cx="7920880" cy="576064"/>
              <a:chOff x="611560" y="3284984"/>
              <a:chExt cx="8064896" cy="832092"/>
            </a:xfrm>
          </p:grpSpPr>
          <p:sp>
            <p:nvSpPr>
              <p:cNvPr id="23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683567" y="3284984"/>
                <a:ext cx="7776864" cy="832092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22" name="직사각형 21"/>
            <p:cNvSpPr/>
            <p:nvPr/>
          </p:nvSpPr>
          <p:spPr>
            <a:xfrm>
              <a:off x="827584" y="2176062"/>
              <a:ext cx="7920880" cy="4990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전문직 </a:t>
              </a:r>
              <a:r>
                <a:rPr lang="ko-KR" altLang="en-US" sz="2600" b="1" dirty="0" err="1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특별채용시</a:t>
              </a:r>
              <a:r>
                <a:rPr lang="ko-KR" altLang="en-US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관련 응시자격이 없는 원장 </a:t>
              </a:r>
              <a:r>
                <a:rPr lang="en-US" altLang="ko-KR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</a:p>
            <a:p>
              <a:pPr>
                <a:spcBef>
                  <a:spcPct val="20000"/>
                </a:spcBef>
                <a:defRPr/>
              </a:pPr>
              <a:r>
                <a:rPr lang="en-US" altLang="ko-KR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</a:t>
              </a:r>
              <a:r>
                <a:rPr lang="ko-KR" altLang="en-US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조카의 딸 채용</a:t>
              </a: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611560" y="4869160"/>
            <a:ext cx="8064896" cy="1368152"/>
            <a:chOff x="683568" y="2060849"/>
            <a:chExt cx="8064896" cy="768085"/>
          </a:xfrm>
        </p:grpSpPr>
        <p:grpSp>
          <p:nvGrpSpPr>
            <p:cNvPr id="28" name="그룹 24"/>
            <p:cNvGrpSpPr/>
            <p:nvPr/>
          </p:nvGrpSpPr>
          <p:grpSpPr>
            <a:xfrm>
              <a:off x="683568" y="2060849"/>
              <a:ext cx="7920880" cy="768085"/>
              <a:chOff x="611560" y="3284986"/>
              <a:chExt cx="8064896" cy="1109456"/>
            </a:xfrm>
          </p:grpSpPr>
          <p:sp>
            <p:nvSpPr>
              <p:cNvPr id="30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683566" y="3284986"/>
                <a:ext cx="7776864" cy="1109456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29" name="직사각형 28"/>
            <p:cNvSpPr/>
            <p:nvPr/>
          </p:nvSpPr>
          <p:spPr>
            <a:xfrm>
              <a:off x="827584" y="2156861"/>
              <a:ext cx="7920880" cy="6483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기금 운용 간부가 평가점수를 조작해 특정 증권사에 </a:t>
              </a:r>
              <a:endParaRPr lang="en-US" altLang="ko-KR" sz="26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spcBef>
                  <a:spcPct val="20000"/>
                </a:spcBef>
                <a:defRPr/>
              </a:pPr>
              <a:r>
                <a:rPr lang="en-US" altLang="ko-KR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 </a:t>
              </a:r>
              <a:r>
                <a:rPr lang="ko-KR" altLang="en-US" sz="26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막대한 이익을 줌</a:t>
              </a:r>
            </a:p>
          </p:txBody>
        </p:sp>
      </p:grpSp>
      <p:sp>
        <p:nvSpPr>
          <p:cNvPr id="33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34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755576" y="1196752"/>
            <a:ext cx="7416824" cy="5310758"/>
            <a:chOff x="755576" y="1196752"/>
            <a:chExt cx="7416824" cy="531075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71600" y="3140968"/>
              <a:ext cx="7128792" cy="3366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직사각형 10"/>
            <p:cNvSpPr/>
            <p:nvPr/>
          </p:nvSpPr>
          <p:spPr bwMode="auto">
            <a:xfrm>
              <a:off x="755576" y="1196752"/>
              <a:ext cx="741682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600" spc="-150" dirty="0" smtClean="0">
                  <a:latin typeface="Rix밝은고딕 M" pitchFamily="18" charset="-127"/>
                  <a:ea typeface="Rix밝은고딕 M" pitchFamily="18" charset="-127"/>
                </a:rPr>
                <a:t>&lt;</a:t>
              </a:r>
              <a:r>
                <a:rPr lang="ko-KR" altLang="en-US" sz="2600" spc="-150" dirty="0" smtClean="0">
                  <a:latin typeface="Rix밝은고딕 M" pitchFamily="18" charset="-127"/>
                  <a:ea typeface="Rix밝은고딕 M" pitchFamily="18" charset="-127"/>
                </a:rPr>
                <a:t>공무원 행동강령 제</a:t>
              </a:r>
              <a:r>
                <a:rPr lang="en-US" altLang="ko-KR" sz="2600" spc="-150" dirty="0" smtClean="0">
                  <a:latin typeface="Rix밝은고딕 M" pitchFamily="18" charset="-127"/>
                  <a:ea typeface="Rix밝은고딕 M" pitchFamily="18" charset="-127"/>
                </a:rPr>
                <a:t>6</a:t>
              </a:r>
              <a:r>
                <a:rPr lang="ko-KR" altLang="en-US" sz="2600" spc="-150" dirty="0" smtClean="0">
                  <a:latin typeface="Rix밝은고딕 M" pitchFamily="18" charset="-127"/>
                  <a:ea typeface="Rix밝은고딕 M" pitchFamily="18" charset="-127"/>
                </a:rPr>
                <a:t>조</a:t>
              </a:r>
              <a:r>
                <a:rPr lang="en-US" altLang="ko-KR" sz="2600" spc="-150" dirty="0" smtClean="0">
                  <a:latin typeface="Rix밝은고딕 M" pitchFamily="18" charset="-127"/>
                  <a:ea typeface="Rix밝은고딕 M" pitchFamily="18" charset="-127"/>
                </a:rPr>
                <a:t>(</a:t>
              </a:r>
              <a:r>
                <a:rPr lang="ko-KR" altLang="en-US" sz="2600" spc="-150" dirty="0" smtClean="0">
                  <a:latin typeface="Rix밝은고딕 M" pitchFamily="18" charset="-127"/>
                  <a:ea typeface="Rix밝은고딕 M" pitchFamily="18" charset="-127"/>
                </a:rPr>
                <a:t>특혜의 배제</a:t>
              </a:r>
              <a:r>
                <a:rPr lang="en-US" altLang="ko-KR" sz="2600" spc="-150" dirty="0" smtClean="0">
                  <a:latin typeface="Rix밝은고딕 M" pitchFamily="18" charset="-127"/>
                  <a:ea typeface="Rix밝은고딕 M" pitchFamily="18" charset="-127"/>
                </a:rPr>
                <a:t>) &gt;</a:t>
              </a:r>
              <a:endParaRPr lang="en-US" altLang="ko-KR" sz="2600" spc="-150" dirty="0"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539552" y="2132857"/>
            <a:ext cx="8136904" cy="1368152"/>
          </a:xfrm>
          <a:prstGeom prst="roundRect">
            <a:avLst>
              <a:gd name="adj" fmla="val 6934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chemeClr val="bg2"/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accent4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12700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23825" indent="-123825" latinLnBrk="0">
              <a:spcBef>
                <a:spcPts val="0"/>
              </a:spcBef>
              <a:spcAft>
                <a:spcPts val="200"/>
              </a:spcAft>
              <a:buSzPct val="70000"/>
              <a:buFontTx/>
              <a:buBlip>
                <a:blip r:embed="rId3"/>
              </a:buBlip>
              <a:defRPr/>
            </a:pP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2420888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200" dirty="0" smtClean="0">
                <a:latin typeface="Rix밝은고딕 M" pitchFamily="18" charset="-127"/>
                <a:ea typeface="Rix밝은고딕 M" pitchFamily="18" charset="-127"/>
              </a:rPr>
              <a:t> 공무원은 직무를 수행할 때 지연</a:t>
            </a:r>
            <a:r>
              <a:rPr lang="en-US" altLang="ko-KR" sz="2200" dirty="0" smtClean="0">
                <a:latin typeface="Rix밝은고딕 M" pitchFamily="18" charset="-127"/>
                <a:ea typeface="Rix밝은고딕 M" pitchFamily="18" charset="-127"/>
              </a:rPr>
              <a:t>·</a:t>
            </a:r>
            <a:r>
              <a:rPr lang="ko-KR" altLang="en-US" sz="2200" dirty="0" smtClean="0">
                <a:latin typeface="Rix밝은고딕 M" pitchFamily="18" charset="-127"/>
                <a:ea typeface="Rix밝은고딕 M" pitchFamily="18" charset="-127"/>
              </a:rPr>
              <a:t>혈연</a:t>
            </a:r>
            <a:r>
              <a:rPr lang="en-US" altLang="ko-KR" sz="2200" dirty="0" smtClean="0">
                <a:latin typeface="Rix밝은고딕 M" pitchFamily="18" charset="-127"/>
                <a:ea typeface="Rix밝은고딕 M" pitchFamily="18" charset="-127"/>
              </a:rPr>
              <a:t>·</a:t>
            </a:r>
            <a:r>
              <a:rPr lang="ko-KR" altLang="en-US" sz="2200" dirty="0" smtClean="0">
                <a:latin typeface="Rix밝은고딕 M" pitchFamily="18" charset="-127"/>
                <a:ea typeface="Rix밝은고딕 M" pitchFamily="18" charset="-127"/>
              </a:rPr>
              <a:t>학연</a:t>
            </a:r>
            <a:r>
              <a:rPr lang="en-US" altLang="ko-KR" sz="2200" dirty="0" smtClean="0">
                <a:latin typeface="Rix밝은고딕 M" pitchFamily="18" charset="-127"/>
                <a:ea typeface="Rix밝은고딕 M" pitchFamily="18" charset="-127"/>
              </a:rPr>
              <a:t>·</a:t>
            </a:r>
            <a:r>
              <a:rPr lang="ko-KR" altLang="en-US" sz="2200" dirty="0" smtClean="0">
                <a:latin typeface="Rix밝은고딕 M" pitchFamily="18" charset="-127"/>
                <a:ea typeface="Rix밝은고딕 M" pitchFamily="18" charset="-127"/>
              </a:rPr>
              <a:t>종교 등을 </a:t>
            </a:r>
            <a:endParaRPr lang="en-US" altLang="ko-KR" sz="22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en-US" altLang="ko-KR" sz="2200" dirty="0" smtClean="0">
                <a:latin typeface="Rix밝은고딕 M" pitchFamily="18" charset="-127"/>
                <a:ea typeface="Rix밝은고딕 M" pitchFamily="18" charset="-127"/>
              </a:rPr>
              <a:t>   </a:t>
            </a:r>
            <a:r>
              <a:rPr lang="ko-KR" altLang="en-US" sz="2200" dirty="0" smtClean="0">
                <a:latin typeface="Rix밝은고딕 M" pitchFamily="18" charset="-127"/>
                <a:ea typeface="Rix밝은고딕 M" pitchFamily="18" charset="-127"/>
              </a:rPr>
              <a:t>이유로 특정인에게  특혜를 주거나 특정인을 차별하여서는 안됨 </a:t>
            </a:r>
            <a:endParaRPr lang="ko-KR" altLang="en-US" sz="220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323528" y="692150"/>
            <a:ext cx="7772400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2800" dirty="0"/>
          </a:p>
        </p:txBody>
      </p:sp>
      <p:sp>
        <p:nvSpPr>
          <p:cNvPr id="14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35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내용 개체 틀 2"/>
          <p:cNvSpPr txBox="1">
            <a:spLocks/>
          </p:cNvSpPr>
          <p:nvPr/>
        </p:nvSpPr>
        <p:spPr bwMode="auto">
          <a:xfrm>
            <a:off x="0" y="2310221"/>
            <a:ext cx="9144000" cy="162517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1560" y="2780928"/>
            <a:ext cx="8208912" cy="540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323528" y="692150"/>
            <a:ext cx="7772400" cy="431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2800" dirty="0"/>
          </a:p>
        </p:txBody>
      </p:sp>
      <p:sp>
        <p:nvSpPr>
          <p:cNvPr id="26" name="제목 1"/>
          <p:cNvSpPr txBox="1">
            <a:spLocks/>
          </p:cNvSpPr>
          <p:nvPr/>
        </p:nvSpPr>
        <p:spPr>
          <a:xfrm>
            <a:off x="467544" y="836712"/>
            <a:ext cx="7772400" cy="16783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  <a:cs typeface="+mj-cs"/>
              </a:rPr>
              <a:t>(4) </a:t>
            </a:r>
            <a:r>
              <a:rPr lang="ko-KR" altLang="en-US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  <a:cs typeface="+mj-cs"/>
              </a:rPr>
              <a:t>알선</a:t>
            </a:r>
            <a:r>
              <a:rPr lang="en-US" altLang="ko-KR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  <a:cs typeface="+mj-cs"/>
              </a:rPr>
              <a:t>·</a:t>
            </a:r>
            <a:r>
              <a:rPr lang="ko-KR" altLang="en-US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  <a:cs typeface="+mj-cs"/>
              </a:rPr>
              <a:t>청탁 등의 금지</a:t>
            </a:r>
            <a:endParaRPr lang="en-US" altLang="ko-KR" sz="2600" b="1" dirty="0" smtClean="0">
              <a:solidFill>
                <a:schemeClr val="bg2">
                  <a:lumMod val="10000"/>
                </a:schemeClr>
              </a:solidFill>
              <a:latin typeface="Rix밝은고딕 M" pitchFamily="18" charset="-127"/>
              <a:ea typeface="Rix밝은고딕 M" pitchFamily="18" charset="-127"/>
              <a:cs typeface="+mj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600" b="1" dirty="0" smtClean="0">
                <a:solidFill>
                  <a:schemeClr val="bg2">
                    <a:lumMod val="10000"/>
                  </a:schemeClr>
                </a:solidFill>
                <a:latin typeface="Rix밝은고딕 M" pitchFamily="18" charset="-127"/>
                <a:ea typeface="Rix밝은고딕 M" pitchFamily="18" charset="-127"/>
                <a:cs typeface="+mj-cs"/>
              </a:rPr>
              <a:t>  </a:t>
            </a:r>
            <a:endParaRPr kumimoji="0" lang="ko-KR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Rix밝은고딕 M" pitchFamily="18" charset="-127"/>
              <a:ea typeface="Rix밝은고딕 M" pitchFamily="18" charset="-127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789040"/>
            <a:ext cx="3312368" cy="2815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그룹 14"/>
          <p:cNvGrpSpPr/>
          <p:nvPr/>
        </p:nvGrpSpPr>
        <p:grpSpPr>
          <a:xfrm>
            <a:off x="683568" y="1556792"/>
            <a:ext cx="8064896" cy="792088"/>
            <a:chOff x="683568" y="2060849"/>
            <a:chExt cx="8064896" cy="576064"/>
          </a:xfrm>
        </p:grpSpPr>
        <p:grpSp>
          <p:nvGrpSpPr>
            <p:cNvPr id="16" name="그룹 24"/>
            <p:cNvGrpSpPr/>
            <p:nvPr/>
          </p:nvGrpSpPr>
          <p:grpSpPr>
            <a:xfrm>
              <a:off x="683568" y="2060849"/>
              <a:ext cx="7920880" cy="576064"/>
              <a:chOff x="611560" y="3284984"/>
              <a:chExt cx="8064896" cy="832092"/>
            </a:xfrm>
          </p:grpSpPr>
          <p:sp>
            <p:nvSpPr>
              <p:cNvPr id="18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683567" y="3284984"/>
                <a:ext cx="7776864" cy="832092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17" name="직사각형 16"/>
            <p:cNvSpPr/>
            <p:nvPr/>
          </p:nvSpPr>
          <p:spPr>
            <a:xfrm>
              <a:off x="827584" y="2165588"/>
              <a:ext cx="7920880" cy="446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</a:t>
              </a:r>
              <a:r>
                <a:rPr lang="ko-KR" altLang="en-US" sz="23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공직유관단체 본부장의 계약담당 직원 알선</a:t>
              </a:r>
              <a:r>
                <a:rPr lang="en-US" altLang="ko-KR" sz="23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·</a:t>
              </a:r>
              <a:r>
                <a:rPr lang="ko-KR" altLang="en-US" sz="23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청탁</a:t>
              </a: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683568" y="2564904"/>
            <a:ext cx="8064896" cy="1131269"/>
            <a:chOff x="683568" y="2060848"/>
            <a:chExt cx="8064896" cy="980433"/>
          </a:xfrm>
        </p:grpSpPr>
        <p:grpSp>
          <p:nvGrpSpPr>
            <p:cNvPr id="21" name="그룹 24"/>
            <p:cNvGrpSpPr/>
            <p:nvPr/>
          </p:nvGrpSpPr>
          <p:grpSpPr>
            <a:xfrm>
              <a:off x="683568" y="2060848"/>
              <a:ext cx="7920880" cy="936104"/>
              <a:chOff x="611560" y="3284984"/>
              <a:chExt cx="8064896" cy="1352150"/>
            </a:xfrm>
          </p:grpSpPr>
          <p:sp>
            <p:nvSpPr>
              <p:cNvPr id="23" name="AutoShape 5"/>
              <p:cNvSpPr>
                <a:spLocks noChangeArrowheads="1"/>
              </p:cNvSpPr>
              <p:nvPr/>
            </p:nvSpPr>
            <p:spPr bwMode="auto">
              <a:xfrm rot="10800000" flipV="1">
                <a:off x="683566" y="3284984"/>
                <a:ext cx="7776864" cy="1352150"/>
              </a:xfrm>
              <a:prstGeom prst="roundRect">
                <a:avLst>
                  <a:gd name="adj" fmla="val 16667"/>
                </a:avLst>
              </a:prstGeom>
              <a:noFill/>
              <a:ln w="38100" cmpd="dbl" algn="ctr">
                <a:solidFill>
                  <a:srgbClr val="71A61A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 altLang="ko-KR" sz="2200" b="1" dirty="0">
                  <a:solidFill>
                    <a:srgbClr val="0066FF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611560" y="3540285"/>
                <a:ext cx="80648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20000"/>
                  </a:spcBef>
                  <a:defRPr/>
                </a:pPr>
                <a:r>
                  <a:rPr lang="ko-KR" altLang="en-US" sz="2200" b="1" dirty="0" smtClean="0">
                    <a:solidFill>
                      <a:schemeClr val="accent5">
                        <a:lumMod val="75000"/>
                      </a:schemeClr>
                    </a:solidFill>
                    <a:latin typeface="HY울릉도M" pitchFamily="18" charset="-127"/>
                    <a:ea typeface="HY울릉도M" pitchFamily="18" charset="-127"/>
                  </a:rPr>
                  <a:t> </a:t>
                </a:r>
                <a:endPara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endParaRPr>
              </a:p>
            </p:txBody>
          </p:sp>
        </p:grpSp>
        <p:sp>
          <p:nvSpPr>
            <p:cNvPr id="22" name="직사각형 21"/>
            <p:cNvSpPr/>
            <p:nvPr/>
          </p:nvSpPr>
          <p:spPr>
            <a:xfrm>
              <a:off x="827584" y="2185662"/>
              <a:ext cx="7920880" cy="855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Font typeface="Wingdings" pitchFamily="2" charset="2"/>
                <a:buChar char="v"/>
                <a:defRPr/>
              </a:pP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예산지원사업 대상 업체 선정 심사위원들에게 특정업체의</a:t>
              </a:r>
              <a:endParaRPr lang="en-US" altLang="ko-KR" sz="22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  <a:p>
              <a:pPr>
                <a:spcBef>
                  <a:spcPct val="20000"/>
                </a:spcBef>
                <a:defRPr/>
              </a:pPr>
              <a:r>
                <a:rPr lang="en-US" altLang="ko-KR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    </a:t>
              </a:r>
              <a:r>
                <a:rPr lang="ko-KR" altLang="en-US" sz="2200" b="1" dirty="0" smtClean="0">
                  <a:solidFill>
                    <a:schemeClr val="tx2"/>
                  </a:solidFill>
                  <a:latin typeface="Rix밝은고딕 B" pitchFamily="18" charset="-127"/>
                  <a:ea typeface="Rix밝은고딕 B" pitchFamily="18" charset="-127"/>
                </a:rPr>
                <a:t>출품작 거론</a:t>
              </a:r>
              <a:endParaRPr lang="ko-KR" altLang="en-US" sz="2300" b="1" dirty="0" smtClean="0">
                <a:solidFill>
                  <a:schemeClr val="tx2"/>
                </a:solidFill>
                <a:latin typeface="Rix밝은고딕 B" pitchFamily="18" charset="-127"/>
                <a:ea typeface="Rix밝은고딕 B" pitchFamily="18" charset="-127"/>
              </a:endParaRPr>
            </a:p>
          </p:txBody>
        </p:sp>
      </p:grpSp>
      <p:sp>
        <p:nvSpPr>
          <p:cNvPr id="28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36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395536" y="980728"/>
            <a:ext cx="820891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&lt;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공무원 행동강령 제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11</a:t>
            </a:r>
            <a:r>
              <a:rPr lang="ko-KR" altLang="en-US" sz="2600" spc="-150" dirty="0" smtClean="0">
                <a:latin typeface="Rix밝은고딕 M" pitchFamily="18" charset="-127"/>
                <a:ea typeface="Rix밝은고딕 M" pitchFamily="18" charset="-127"/>
              </a:rPr>
              <a:t>조</a:t>
            </a:r>
            <a:r>
              <a:rPr lang="en-US" altLang="ko-KR" sz="2400" spc="-150" dirty="0" smtClean="0">
                <a:latin typeface="Rix밝은고딕 M" pitchFamily="18" charset="-127"/>
                <a:ea typeface="Rix밝은고딕 M" pitchFamily="18" charset="-127"/>
              </a:rPr>
              <a:t>(</a:t>
            </a:r>
            <a:r>
              <a:rPr lang="ko-KR" altLang="en-US" sz="2400" spc="-150" dirty="0" smtClean="0">
                <a:latin typeface="Rix밝은고딕 M" pitchFamily="18" charset="-127"/>
                <a:ea typeface="Rix밝은고딕 M" pitchFamily="18" charset="-127"/>
              </a:rPr>
              <a:t>알선</a:t>
            </a:r>
            <a:r>
              <a:rPr lang="en-US" altLang="ko-KR" sz="2400" spc="-150" dirty="0" smtClean="0">
                <a:latin typeface="Rix밝은고딕 M" pitchFamily="18" charset="-127"/>
                <a:ea typeface="Rix밝은고딕 M" pitchFamily="18" charset="-127"/>
              </a:rPr>
              <a:t>·</a:t>
            </a:r>
            <a:r>
              <a:rPr lang="ko-KR" altLang="en-US" sz="2400" spc="-150" dirty="0" smtClean="0">
                <a:latin typeface="Rix밝은고딕 M" pitchFamily="18" charset="-127"/>
                <a:ea typeface="Rix밝은고딕 M" pitchFamily="18" charset="-127"/>
              </a:rPr>
              <a:t>청탁 등의 금지</a:t>
            </a:r>
            <a:r>
              <a:rPr lang="en-US" altLang="ko-KR" sz="2400" spc="-150" dirty="0" smtClean="0">
                <a:latin typeface="Rix밝은고딕 M" pitchFamily="18" charset="-127"/>
                <a:ea typeface="Rix밝은고딕 M" pitchFamily="18" charset="-127"/>
              </a:rPr>
              <a:t>) </a:t>
            </a:r>
            <a:r>
              <a:rPr lang="en-US" altLang="ko-KR" sz="2600" spc="-150" dirty="0" smtClean="0">
                <a:latin typeface="Rix밝은고딕 M" pitchFamily="18" charset="-127"/>
                <a:ea typeface="Rix밝은고딕 M" pitchFamily="18" charset="-127"/>
              </a:rPr>
              <a:t>&gt;</a:t>
            </a:r>
            <a:endParaRPr lang="en-US" altLang="ko-KR" sz="2600" spc="-15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39552" y="1988840"/>
            <a:ext cx="8136904" cy="3952981"/>
          </a:xfrm>
          <a:prstGeom prst="roundRect">
            <a:avLst>
              <a:gd name="adj" fmla="val 6934"/>
            </a:avLst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chemeClr val="bg2"/>
              </a:gs>
              <a:gs pos="100000">
                <a:schemeClr val="bg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accent4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12700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23825" indent="-123825" latinLnBrk="0">
              <a:spcBef>
                <a:spcPts val="0"/>
              </a:spcBef>
              <a:spcAft>
                <a:spcPts val="200"/>
              </a:spcAft>
              <a:buSzPct val="70000"/>
              <a:defRPr/>
            </a:pPr>
            <a:endParaRPr lang="en-US" altLang="ko-KR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584" y="2636912"/>
            <a:ext cx="763284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400" dirty="0" smtClean="0">
                <a:latin typeface="Rix밝은고딕 M" pitchFamily="18" charset="-127"/>
                <a:ea typeface="Rix밝은고딕 M" pitchFamily="18" charset="-127"/>
              </a:rPr>
              <a:t> </a:t>
            </a:r>
            <a:r>
              <a:rPr lang="ko-KR" altLang="en-US" sz="2300" dirty="0" smtClean="0">
                <a:latin typeface="Rix밝은고딕 M" pitchFamily="18" charset="-127"/>
                <a:ea typeface="Rix밝은고딕 M" pitchFamily="18" charset="-127"/>
              </a:rPr>
              <a:t>공무원은 자기 또는 타인의 부당한 이익을 위하여 다른</a:t>
            </a:r>
            <a:endParaRPr lang="en-US" altLang="ko-KR" sz="23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ko-KR" altLang="en-US" sz="2300" dirty="0" smtClean="0">
                <a:latin typeface="Rix밝은고딕 M" pitchFamily="18" charset="-127"/>
                <a:ea typeface="Rix밝은고딕 M" pitchFamily="18" charset="-127"/>
              </a:rPr>
              <a:t>   공무원의 공정한 직무수행을 해치는 알선</a:t>
            </a:r>
            <a:r>
              <a:rPr lang="en-US" altLang="ko-KR" sz="2300" dirty="0" smtClean="0">
                <a:latin typeface="Rix밝은고딕 M" pitchFamily="18" charset="-127"/>
                <a:ea typeface="Rix밝은고딕 M" pitchFamily="18" charset="-127"/>
              </a:rPr>
              <a:t>·</a:t>
            </a:r>
            <a:r>
              <a:rPr lang="ko-KR" altLang="en-US" sz="2300" dirty="0" smtClean="0">
                <a:latin typeface="Rix밝은고딕 M" pitchFamily="18" charset="-127"/>
                <a:ea typeface="Rix밝은고딕 M" pitchFamily="18" charset="-127"/>
              </a:rPr>
              <a:t>청탁을 해서는 </a:t>
            </a:r>
            <a:endParaRPr lang="en-US" altLang="ko-KR" sz="23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en-US" altLang="ko-KR" sz="2300" dirty="0" smtClean="0">
                <a:latin typeface="Rix밝은고딕 M" pitchFamily="18" charset="-127"/>
                <a:ea typeface="Rix밝은고딕 M" pitchFamily="18" charset="-127"/>
              </a:rPr>
              <a:t>   </a:t>
            </a:r>
            <a:r>
              <a:rPr lang="ko-KR" altLang="en-US" sz="2300" dirty="0" smtClean="0">
                <a:latin typeface="Rix밝은고딕 M" pitchFamily="18" charset="-127"/>
                <a:ea typeface="Rix밝은고딕 M" pitchFamily="18" charset="-127"/>
              </a:rPr>
              <a:t>안됨 </a:t>
            </a:r>
            <a:endParaRPr lang="ko-KR" altLang="en-US" sz="230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4293096"/>
            <a:ext cx="756084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2300" dirty="0" smtClean="0">
                <a:latin typeface="Rix밝은고딕 M" pitchFamily="18" charset="-127"/>
                <a:ea typeface="Rix밝은고딕 M" pitchFamily="18" charset="-127"/>
              </a:rPr>
              <a:t> 공무원은 직무수행과 관련하여 자기 또는 타인의 부당한</a:t>
            </a:r>
            <a:endParaRPr lang="en-US" altLang="ko-KR" sz="23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en-US" altLang="ko-KR" sz="2300" dirty="0" smtClean="0">
                <a:latin typeface="Rix밝은고딕 M" pitchFamily="18" charset="-127"/>
                <a:ea typeface="Rix밝은고딕 M" pitchFamily="18" charset="-127"/>
              </a:rPr>
              <a:t>   </a:t>
            </a:r>
            <a:r>
              <a:rPr lang="ko-KR" altLang="en-US" sz="2300" dirty="0" smtClean="0">
                <a:latin typeface="Rix밝은고딕 M" pitchFamily="18" charset="-127"/>
                <a:ea typeface="Rix밝은고딕 M" pitchFamily="18" charset="-127"/>
              </a:rPr>
              <a:t> 이익을 위하여 직무관련자를 다른 직무관련자나 공직자에게</a:t>
            </a:r>
            <a:endParaRPr lang="en-US" altLang="ko-KR" sz="2300" dirty="0" smtClean="0">
              <a:latin typeface="Rix밝은고딕 M" pitchFamily="18" charset="-127"/>
              <a:ea typeface="Rix밝은고딕 M" pitchFamily="18" charset="-127"/>
            </a:endParaRPr>
          </a:p>
          <a:p>
            <a:r>
              <a:rPr lang="ko-KR" altLang="en-US" sz="2300" dirty="0" smtClean="0">
                <a:latin typeface="Rix밝은고딕 M" pitchFamily="18" charset="-127"/>
                <a:ea typeface="Rix밝은고딕 M" pitchFamily="18" charset="-127"/>
              </a:rPr>
              <a:t>    소개해서는 안됨   </a:t>
            </a:r>
            <a:endParaRPr lang="ko-KR" altLang="en-US" sz="2300" dirty="0">
              <a:latin typeface="Rix밝은고딕 M" pitchFamily="18" charset="-127"/>
              <a:ea typeface="Rix밝은고딕 M" pitchFamily="18" charset="-127"/>
            </a:endParaRPr>
          </a:p>
        </p:txBody>
      </p:sp>
      <p:sp>
        <p:nvSpPr>
          <p:cNvPr id="12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37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 animBg="1"/>
      <p:bldP spid="7" grpId="0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0" y="692696"/>
            <a:ext cx="8095928" cy="430887"/>
            <a:chOff x="0" y="777440"/>
            <a:chExt cx="8095928" cy="430887"/>
          </a:xfrm>
        </p:grpSpPr>
        <p:sp>
          <p:nvSpPr>
            <p:cNvPr id="13" name="제목 1"/>
            <p:cNvSpPr txBox="1">
              <a:spLocks/>
            </p:cNvSpPr>
            <p:nvPr/>
          </p:nvSpPr>
          <p:spPr>
            <a:xfrm>
              <a:off x="323528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kumimoji="0" lang="ko-KR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청렴도 제고 비결</a:t>
              </a:r>
              <a:endPara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pic>
          <p:nvPicPr>
            <p:cNvPr id="14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71437"/>
              <a:ext cx="328613" cy="100013"/>
            </a:xfrm>
            <a:prstGeom prst="rect">
              <a:avLst/>
            </a:prstGeom>
            <a:noFill/>
          </p:spPr>
        </p:pic>
      </p:grpSp>
      <p:grpSp>
        <p:nvGrpSpPr>
          <p:cNvPr id="16" name="그룹 89"/>
          <p:cNvGrpSpPr/>
          <p:nvPr/>
        </p:nvGrpSpPr>
        <p:grpSpPr>
          <a:xfrm>
            <a:off x="323528" y="1700808"/>
            <a:ext cx="8451332" cy="5328899"/>
            <a:chOff x="323528" y="997325"/>
            <a:chExt cx="8451332" cy="5688477"/>
          </a:xfrm>
        </p:grpSpPr>
        <p:grpSp>
          <p:nvGrpSpPr>
            <p:cNvPr id="17" name="그룹 13"/>
            <p:cNvGrpSpPr>
              <a:grpSpLocks/>
            </p:cNvGrpSpPr>
            <p:nvPr/>
          </p:nvGrpSpPr>
          <p:grpSpPr bwMode="auto">
            <a:xfrm>
              <a:off x="323528" y="997325"/>
              <a:ext cx="8451332" cy="5384003"/>
              <a:chOff x="489891" y="244299"/>
              <a:chExt cx="7987020" cy="5905161"/>
            </a:xfrm>
          </p:grpSpPr>
          <p:sp>
            <p:nvSpPr>
              <p:cNvPr id="19" name="직사각형 2"/>
              <p:cNvSpPr/>
              <p:nvPr/>
            </p:nvSpPr>
            <p:spPr>
              <a:xfrm>
                <a:off x="610921" y="244299"/>
                <a:ext cx="7865990" cy="590516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000"/>
              </a:p>
            </p:txBody>
          </p:sp>
          <p:sp>
            <p:nvSpPr>
              <p:cNvPr id="20" name="평행 사변형 19"/>
              <p:cNvSpPr/>
              <p:nvPr/>
            </p:nvSpPr>
            <p:spPr>
              <a:xfrm rot="12178437" flipV="1">
                <a:off x="489892" y="365362"/>
                <a:ext cx="577610" cy="551950"/>
              </a:xfrm>
              <a:prstGeom prst="parallelogram">
                <a:avLst>
                  <a:gd name="adj" fmla="val 41807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1" name="평행 사변형 20"/>
              <p:cNvSpPr/>
              <p:nvPr/>
            </p:nvSpPr>
            <p:spPr>
              <a:xfrm rot="12178437" flipV="1">
                <a:off x="489892" y="1096999"/>
                <a:ext cx="577610" cy="551950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2" name="평행 사변형 21"/>
              <p:cNvSpPr/>
              <p:nvPr/>
            </p:nvSpPr>
            <p:spPr>
              <a:xfrm rot="12178437" flipV="1">
                <a:off x="489891" y="1828635"/>
                <a:ext cx="577610" cy="551949"/>
              </a:xfrm>
              <a:prstGeom prst="parallelogram">
                <a:avLst>
                  <a:gd name="adj" fmla="val 4180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3" name="평행 사변형 22"/>
              <p:cNvSpPr/>
              <p:nvPr/>
            </p:nvSpPr>
            <p:spPr>
              <a:xfrm rot="12178437" flipV="1">
                <a:off x="489891" y="2560271"/>
                <a:ext cx="577610" cy="551949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4" name="평행 사변형 23"/>
              <p:cNvSpPr/>
              <p:nvPr/>
            </p:nvSpPr>
            <p:spPr>
              <a:xfrm rot="12178437" flipV="1">
                <a:off x="489891" y="3291906"/>
                <a:ext cx="577610" cy="551949"/>
              </a:xfrm>
              <a:prstGeom prst="parallelogram">
                <a:avLst>
                  <a:gd name="adj" fmla="val 4180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평행 사변형 28"/>
              <p:cNvSpPr/>
              <p:nvPr/>
            </p:nvSpPr>
            <p:spPr>
              <a:xfrm rot="12178437" flipV="1">
                <a:off x="489891" y="4023541"/>
                <a:ext cx="577610" cy="551949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0" name="평행 사변형 29"/>
              <p:cNvSpPr/>
              <p:nvPr/>
            </p:nvSpPr>
            <p:spPr>
              <a:xfrm rot="12178437" flipV="1">
                <a:off x="489892" y="4755177"/>
                <a:ext cx="577610" cy="551950"/>
              </a:xfrm>
              <a:prstGeom prst="parallelogram">
                <a:avLst>
                  <a:gd name="adj" fmla="val 4180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1" name="평행 사변형 30"/>
              <p:cNvSpPr/>
              <p:nvPr/>
            </p:nvSpPr>
            <p:spPr>
              <a:xfrm rot="12178437" flipV="1">
                <a:off x="489892" y="5486817"/>
                <a:ext cx="577610" cy="551950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18" name="직사각형 17"/>
            <p:cNvSpPr/>
            <p:nvPr/>
          </p:nvSpPr>
          <p:spPr bwMode="auto">
            <a:xfrm>
              <a:off x="971600" y="1166256"/>
              <a:ext cx="7632701" cy="55195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74638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2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000</a:t>
              </a:r>
              <a:r>
                <a:rPr kumimoji="1" lang="ko-KR" altLang="en-US" sz="2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 본부장에게</a:t>
              </a:r>
              <a:endParaRPr kumimoji="1"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27463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en-US" altLang="ko-KR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274638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[</a:t>
              </a: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당신을 사업소장으로 선임한 이유와 지켜야 할 사항］</a:t>
              </a:r>
              <a:endParaRPr kumimoji="1" lang="en-US" altLang="ko-KR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27463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534988" indent="-260350" fontAlgn="base">
                <a:spcBef>
                  <a:spcPct val="0"/>
                </a:spcBef>
                <a:spcAft>
                  <a:spcPct val="0"/>
                </a:spcAft>
                <a:buFontTx/>
                <a:buAutoNum type="arabicPeriod"/>
                <a:defRPr/>
              </a:pP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당신의 자리는 영광의 자리이기도 합니다만 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srgbClr val="C00000"/>
                  </a:solidFill>
                  <a:latin typeface="+mn-ea"/>
                </a:rPr>
                <a:t>몰락의 자리이기도 합니다</a:t>
              </a:r>
              <a:r>
                <a:rPr kumimoji="1" lang="en-US" altLang="ko-KR" b="1" dirty="0">
                  <a:solidFill>
                    <a:srgbClr val="C00000"/>
                  </a:solidFill>
                  <a:latin typeface="+mn-ea"/>
                </a:rPr>
                <a:t>.</a:t>
              </a:r>
            </a:p>
            <a:p>
              <a:pPr marL="274638" fontAlgn="base">
                <a:spcBef>
                  <a:spcPct val="0"/>
                </a:spcBef>
                <a:spcAft>
                  <a:spcPct val="0"/>
                </a:spcAft>
                <a:buFontTx/>
                <a:buAutoNum type="arabicPeriod"/>
                <a:defRPr/>
              </a:pPr>
              <a:endParaRPr kumimoji="1" lang="ko-KR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533400" indent="-25876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2. </a:t>
              </a: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먹을 것을 삼가시고 절제하십시오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. </a:t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그 절제가 독하지 않으면 당신은 본부장으로서의 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자격이 없습니다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. </a:t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꼭 식사를 통하여 대화할 필요가 있다면 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srgbClr val="C00000"/>
                  </a:solidFill>
                  <a:latin typeface="+mn-ea"/>
                </a:rPr>
                <a:t>당신이 대접하십시오</a:t>
              </a:r>
              <a:r>
                <a:rPr kumimoji="1" lang="en-US" altLang="ko-KR" b="1" dirty="0">
                  <a:solidFill>
                    <a:srgbClr val="C00000"/>
                  </a:solidFill>
                  <a:latin typeface="+mn-ea"/>
                </a:rPr>
                <a:t>.</a:t>
              </a:r>
            </a:p>
            <a:p>
              <a:pPr marL="27463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536575" indent="-261938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3. </a:t>
              </a: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식사 이외에도 주변에서 부정의 유혹이 들어오고 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이를 도저히 뿌리치기가 힘들면 당신의 앞날과 가족을 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생각하고 내가 드린 </a:t>
              </a:r>
              <a:r>
                <a:rPr kumimoji="1" lang="ko-KR" altLang="en-US" b="1" dirty="0">
                  <a:solidFill>
                    <a:srgbClr val="C00000"/>
                  </a:solidFill>
                  <a:latin typeface="+mn-ea"/>
                </a:rPr>
                <a:t>이 글을 부적이라 생각하고 몰래 </a:t>
              </a:r>
              <a:r>
                <a:rPr kumimoji="1" lang="en-US" altLang="ko-KR" b="1" dirty="0">
                  <a:solidFill>
                    <a:srgbClr val="C00000"/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srgbClr val="C00000"/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srgbClr val="C00000"/>
                  </a:solidFill>
                  <a:latin typeface="+mn-ea"/>
                </a:rPr>
                <a:t>꺼내보십시오</a:t>
              </a:r>
              <a:r>
                <a:rPr kumimoji="1" lang="en-US" altLang="ko-KR" b="1" dirty="0">
                  <a:solidFill>
                    <a:srgbClr val="C00000"/>
                  </a:solidFill>
                  <a:latin typeface="바탕체" pitchFamily="17" charset="-127"/>
                  <a:ea typeface="바탕체" pitchFamily="17" charset="-127"/>
                </a:rPr>
                <a:t>. </a:t>
              </a:r>
            </a:p>
            <a:p>
              <a:pPr marL="274638" indent="-27463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바탕체" pitchFamily="17" charset="-127"/>
                <a:ea typeface="바탕체" pitchFamily="17" charset="-127"/>
              </a:endParaRPr>
            </a:p>
          </p:txBody>
        </p:sp>
      </p:grpSp>
      <p:sp>
        <p:nvSpPr>
          <p:cNvPr id="25" name="모서리가 둥근 직사각형 24"/>
          <p:cNvSpPr/>
          <p:nvPr/>
        </p:nvSpPr>
        <p:spPr>
          <a:xfrm>
            <a:off x="3131840" y="1052736"/>
            <a:ext cx="3096344" cy="558561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38100">
            <a:solidFill>
              <a:schemeClr val="bg2">
                <a:lumMod val="90000"/>
              </a:schemeClr>
            </a:solidFill>
          </a:ln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dirty="0" smtClean="0">
                <a:latin typeface="Rix밝은고딕 B" pitchFamily="18" charset="-127"/>
                <a:ea typeface="Rix밝은고딕 B" pitchFamily="18" charset="-127"/>
              </a:rPr>
              <a:t>기관장 청렴편지</a:t>
            </a:r>
            <a:endParaRPr lang="ko-KR" altLang="en-US" sz="2200" dirty="0">
              <a:latin typeface="Rix밝은고딕 B" pitchFamily="18" charset="-127"/>
              <a:ea typeface="Rix밝은고딕 B" pitchFamily="18" charset="-127"/>
            </a:endParaRPr>
          </a:p>
        </p:txBody>
      </p:sp>
      <p:sp>
        <p:nvSpPr>
          <p:cNvPr id="27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38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0" y="777440"/>
            <a:ext cx="8095928" cy="430887"/>
            <a:chOff x="0" y="777440"/>
            <a:chExt cx="8095928" cy="430887"/>
          </a:xfrm>
        </p:grpSpPr>
        <p:sp>
          <p:nvSpPr>
            <p:cNvPr id="13" name="제목 1"/>
            <p:cNvSpPr txBox="1">
              <a:spLocks/>
            </p:cNvSpPr>
            <p:nvPr/>
          </p:nvSpPr>
          <p:spPr>
            <a:xfrm>
              <a:off x="323528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kumimoji="0" lang="ko-KR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청렴도 제고 비결</a:t>
              </a:r>
              <a:endPara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pic>
          <p:nvPicPr>
            <p:cNvPr id="14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71437"/>
              <a:ext cx="328613" cy="100013"/>
            </a:xfrm>
            <a:prstGeom prst="rect">
              <a:avLst/>
            </a:prstGeom>
            <a:noFill/>
          </p:spPr>
        </p:pic>
      </p:grpSp>
      <p:grpSp>
        <p:nvGrpSpPr>
          <p:cNvPr id="25" name="그룹 62"/>
          <p:cNvGrpSpPr/>
          <p:nvPr/>
        </p:nvGrpSpPr>
        <p:grpSpPr>
          <a:xfrm>
            <a:off x="284220" y="1650671"/>
            <a:ext cx="8464493" cy="4940133"/>
            <a:chOff x="284220" y="1052736"/>
            <a:chExt cx="8464493" cy="5494197"/>
          </a:xfrm>
        </p:grpSpPr>
        <p:grpSp>
          <p:nvGrpSpPr>
            <p:cNvPr id="26" name="그룹 13"/>
            <p:cNvGrpSpPr>
              <a:grpSpLocks/>
            </p:cNvGrpSpPr>
            <p:nvPr/>
          </p:nvGrpSpPr>
          <p:grpSpPr bwMode="auto">
            <a:xfrm>
              <a:off x="284220" y="1052736"/>
              <a:ext cx="8464493" cy="5384002"/>
              <a:chOff x="749002" y="610228"/>
              <a:chExt cx="7999462" cy="5904693"/>
            </a:xfrm>
          </p:grpSpPr>
          <p:sp>
            <p:nvSpPr>
              <p:cNvPr id="28" name="직사각형 2"/>
              <p:cNvSpPr/>
              <p:nvPr/>
            </p:nvSpPr>
            <p:spPr>
              <a:xfrm>
                <a:off x="857301" y="610228"/>
                <a:ext cx="7891163" cy="590469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2" name="평행 사변형 31"/>
              <p:cNvSpPr/>
              <p:nvPr/>
            </p:nvSpPr>
            <p:spPr>
              <a:xfrm rot="12178437" flipV="1">
                <a:off x="749002" y="716906"/>
                <a:ext cx="561837" cy="509056"/>
              </a:xfrm>
              <a:prstGeom prst="parallelogram">
                <a:avLst>
                  <a:gd name="adj" fmla="val 41807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3" name="평행 사변형 32"/>
              <p:cNvSpPr/>
              <p:nvPr/>
            </p:nvSpPr>
            <p:spPr>
              <a:xfrm rot="12178437" flipV="1">
                <a:off x="749002" y="1458350"/>
                <a:ext cx="561837" cy="509056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4" name="평행 사변형 33"/>
              <p:cNvSpPr/>
              <p:nvPr/>
            </p:nvSpPr>
            <p:spPr>
              <a:xfrm rot="12178437" flipV="1">
                <a:off x="749002" y="2199793"/>
                <a:ext cx="561837" cy="509056"/>
              </a:xfrm>
              <a:prstGeom prst="parallelogram">
                <a:avLst>
                  <a:gd name="adj" fmla="val 4180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5" name="평행 사변형 34"/>
              <p:cNvSpPr/>
              <p:nvPr/>
            </p:nvSpPr>
            <p:spPr>
              <a:xfrm rot="12178437" flipV="1">
                <a:off x="749003" y="2941236"/>
                <a:ext cx="561839" cy="509057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6" name="평행 사변형 35"/>
              <p:cNvSpPr/>
              <p:nvPr/>
            </p:nvSpPr>
            <p:spPr>
              <a:xfrm rot="12178437" flipV="1">
                <a:off x="749003" y="3682681"/>
                <a:ext cx="561839" cy="509057"/>
              </a:xfrm>
              <a:prstGeom prst="parallelogram">
                <a:avLst>
                  <a:gd name="adj" fmla="val 4180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7" name="평행 사변형 36"/>
              <p:cNvSpPr/>
              <p:nvPr/>
            </p:nvSpPr>
            <p:spPr>
              <a:xfrm rot="12178437" flipV="1">
                <a:off x="749003" y="4424125"/>
                <a:ext cx="561839" cy="509057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8" name="평행 사변형 37"/>
              <p:cNvSpPr/>
              <p:nvPr/>
            </p:nvSpPr>
            <p:spPr>
              <a:xfrm rot="12178437" flipV="1">
                <a:off x="749002" y="5165570"/>
                <a:ext cx="561837" cy="509056"/>
              </a:xfrm>
              <a:prstGeom prst="parallelogram">
                <a:avLst>
                  <a:gd name="adj" fmla="val 4180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9" name="평행 사변형 38"/>
              <p:cNvSpPr/>
              <p:nvPr/>
            </p:nvSpPr>
            <p:spPr>
              <a:xfrm rot="12178437" flipV="1">
                <a:off x="749003" y="5907015"/>
                <a:ext cx="561837" cy="509056"/>
              </a:xfrm>
              <a:prstGeom prst="parallelogram">
                <a:avLst>
                  <a:gd name="adj" fmla="val 41807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직사각형 26"/>
            <p:cNvSpPr/>
            <p:nvPr/>
          </p:nvSpPr>
          <p:spPr bwMode="auto">
            <a:xfrm>
              <a:off x="827584" y="1052736"/>
              <a:ext cx="7442205" cy="54941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4638" indent="-27463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534988" indent="-260350" fontAlgn="base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4. </a:t>
              </a: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그래도 뿌리치기가 힘들면 주저 마시고 용기를 내어 </a:t>
              </a:r>
              <a:r>
                <a:rPr kumimoji="1" lang="en-US" altLang="ko-KR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              </a:t>
              </a:r>
              <a:r>
                <a:rPr kumimoji="1" lang="ko-KR" altLang="en-US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저에게 </a:t>
              </a:r>
              <a:r>
                <a:rPr kumimoji="1" lang="ko-KR" altLang="en-US" b="1" dirty="0" err="1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이메일을</a:t>
              </a:r>
              <a:r>
                <a:rPr kumimoji="1" lang="ko-KR" altLang="en-US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 보내주십시오</a:t>
              </a:r>
              <a: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  <a:t>.</a:t>
              </a:r>
              <a:br>
                <a:rPr kumimoji="1" lang="en-US" altLang="ko-KR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+mn-ea"/>
                </a:rPr>
              </a:br>
              <a:endParaRPr kumimoji="1" lang="ko-KR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441325" indent="-166688" fontAlgn="base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b="1" dirty="0">
                  <a:solidFill>
                    <a:srgbClr val="1F497D">
                      <a:lumMod val="75000"/>
                    </a:srgbClr>
                  </a:solidFill>
                  <a:latin typeface="+mn-ea"/>
                </a:rPr>
                <a:t>“사장님</a:t>
              </a:r>
              <a:r>
                <a:rPr kumimoji="1" lang="en-US" altLang="ko-KR" b="1" dirty="0">
                  <a:solidFill>
                    <a:srgbClr val="1F497D">
                      <a:lumMod val="75000"/>
                    </a:srgbClr>
                  </a:solidFill>
                  <a:latin typeface="+mn-ea"/>
                </a:rPr>
                <a:t>, </a:t>
              </a:r>
              <a:r>
                <a:rPr kumimoji="1" lang="ko-KR" altLang="en-US" b="1" dirty="0">
                  <a:solidFill>
                    <a:srgbClr val="1F497D">
                      <a:lumMod val="75000"/>
                    </a:srgbClr>
                  </a:solidFill>
                  <a:latin typeface="+mn-ea"/>
                </a:rPr>
                <a:t>이 자리에 있기가 너무나 힘이 듭니다</a:t>
              </a:r>
              <a:r>
                <a:rPr kumimoji="1" lang="en-US" altLang="ko-KR" b="1" dirty="0">
                  <a:solidFill>
                    <a:srgbClr val="1F497D">
                      <a:lumMod val="75000"/>
                    </a:srgbClr>
                  </a:solidFill>
                  <a:latin typeface="+mn-ea"/>
                </a:rPr>
                <a:t>. </a:t>
              </a:r>
              <a:br>
                <a:rPr kumimoji="1" lang="en-US" altLang="ko-KR" b="1" dirty="0">
                  <a:solidFill>
                    <a:srgbClr val="1F497D">
                      <a:lumMod val="75000"/>
                    </a:srgb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srgbClr val="1F497D">
                      <a:lumMod val="75000"/>
                    </a:srgbClr>
                  </a:solidFill>
                  <a:latin typeface="+mn-ea"/>
                </a:rPr>
                <a:t>다른 곳으로 발령 내어주시기 바랍니다</a:t>
              </a:r>
              <a:r>
                <a:rPr kumimoji="1" lang="en-US" altLang="ko-KR" b="1" dirty="0">
                  <a:solidFill>
                    <a:srgbClr val="1F497D">
                      <a:lumMod val="75000"/>
                    </a:srgbClr>
                  </a:solidFill>
                  <a:latin typeface="+mn-ea"/>
                </a:rPr>
                <a:t>.”</a:t>
              </a:r>
            </a:p>
            <a:p>
              <a:pPr marL="441325" indent="-166688" fontAlgn="base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+mn-ea"/>
              </a:endParaRPr>
            </a:p>
            <a:p>
              <a:pPr marL="441325" indent="-166688" fontAlgn="base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b="1" dirty="0">
                  <a:solidFill>
                    <a:srgbClr val="C00000"/>
                  </a:solidFill>
                  <a:latin typeface="+mn-ea"/>
                </a:rPr>
                <a:t>이 편지는 당신을 지키는 부적입니다</a:t>
              </a:r>
              <a:r>
                <a:rPr kumimoji="1" lang="en-US" altLang="ko-KR" b="1" dirty="0">
                  <a:solidFill>
                    <a:srgbClr val="C00000"/>
                  </a:solidFill>
                  <a:latin typeface="+mn-ea"/>
                </a:rPr>
                <a:t>.</a:t>
              </a:r>
            </a:p>
            <a:p>
              <a:pPr marL="274638" fontAlgn="base">
                <a:lnSpc>
                  <a:spcPts val="2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>당신과 당신의 가족 그리고 당신이 몸담고 있는 </a:t>
              </a:r>
              <a:r>
                <a:rPr kumimoji="1" lang="en-US" altLang="ko-KR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>사업소의 명예를 지키기 위하여 사장으로서 </a:t>
              </a:r>
              <a:r>
                <a:rPr kumimoji="1" lang="en-US" altLang="ko-KR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>직장선배로서 보내는 글임을 명심하시고 </a:t>
              </a:r>
              <a:r>
                <a:rPr kumimoji="1" lang="en-US" altLang="ko-KR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/>
              </a:r>
              <a:br>
                <a:rPr kumimoji="1" lang="en-US" altLang="ko-KR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</a:br>
              <a:r>
                <a:rPr kumimoji="1" lang="ko-KR" altLang="en-US" b="1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>늘 몸에 지니고 다니시기 바랍니다</a:t>
              </a:r>
              <a:r>
                <a:rPr kumimoji="1" lang="en-US" altLang="ko-KR" b="1" dirty="0" smtClean="0">
                  <a:solidFill>
                    <a:prstClr val="black">
                      <a:lumMod val="95000"/>
                      <a:lumOff val="5000"/>
                    </a:prstClr>
                  </a:solidFill>
                  <a:latin typeface="+mn-ea"/>
                </a:rPr>
                <a:t>.</a:t>
              </a:r>
              <a:endParaRPr kumimoji="1" lang="en-US" altLang="ko-KR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+mn-ea"/>
              </a:endParaRP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b="1" dirty="0">
                  <a:solidFill>
                    <a:prstClr val="black"/>
                  </a:solidFill>
                  <a:latin typeface="+mn-ea"/>
                </a:rPr>
                <a:t>2013. 11.23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b="1" dirty="0">
                  <a:solidFill>
                    <a:prstClr val="black"/>
                  </a:solidFill>
                  <a:latin typeface="+mn-ea"/>
                </a:rPr>
                <a:t>사장  이  </a:t>
              </a:r>
              <a:r>
                <a:rPr kumimoji="1" lang="en-US" altLang="ko-KR" b="1" dirty="0">
                  <a:solidFill>
                    <a:prstClr val="black"/>
                  </a:solidFill>
                  <a:latin typeface="+mn-ea"/>
                </a:rPr>
                <a:t>0  0</a:t>
              </a:r>
              <a:endParaRPr kumimoji="1" lang="ko-KR" altLang="en-US" sz="2000" b="1" dirty="0">
                <a:solidFill>
                  <a:prstClr val="black"/>
                </a:solidFill>
                <a:latin typeface="+mn-ea"/>
              </a:endParaRPr>
            </a:p>
          </p:txBody>
        </p:sp>
      </p:grpSp>
      <p:sp>
        <p:nvSpPr>
          <p:cNvPr id="19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39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0" y="908720"/>
            <a:ext cx="8095928" cy="430887"/>
            <a:chOff x="0" y="777440"/>
            <a:chExt cx="8095928" cy="430887"/>
          </a:xfrm>
        </p:grpSpPr>
        <p:sp>
          <p:nvSpPr>
            <p:cNvPr id="13" name="제목 1"/>
            <p:cNvSpPr txBox="1">
              <a:spLocks/>
            </p:cNvSpPr>
            <p:nvPr/>
          </p:nvSpPr>
          <p:spPr>
            <a:xfrm>
              <a:off x="323528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kumimoji="0" lang="ko-KR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청렴도 제고 비결</a:t>
              </a:r>
              <a:endPara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pic>
          <p:nvPicPr>
            <p:cNvPr id="14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71437"/>
              <a:ext cx="328613" cy="100013"/>
            </a:xfrm>
            <a:prstGeom prst="rect">
              <a:avLst/>
            </a:prstGeom>
            <a:noFill/>
          </p:spPr>
        </p:pic>
      </p:grp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95536" y="20608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23" name="_x95693512" descr="EMB000017b03ef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564904"/>
            <a:ext cx="7025615" cy="36724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모서리가 둥근 직사각형 15"/>
          <p:cNvSpPr/>
          <p:nvPr/>
        </p:nvSpPr>
        <p:spPr>
          <a:xfrm>
            <a:off x="2771800" y="1628800"/>
            <a:ext cx="3528392" cy="576063"/>
          </a:xfrm>
          <a:prstGeom prst="roundRect">
            <a:avLst>
              <a:gd name="adj" fmla="val 50000"/>
            </a:avLst>
          </a:prstGeom>
          <a:solidFill>
            <a:srgbClr val="13BDB9"/>
          </a:solidFill>
          <a:ln w="38100">
            <a:solidFill>
              <a:schemeClr val="bg2">
                <a:lumMod val="9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dirty="0" smtClean="0">
                <a:latin typeface="Rix밝은고딕 B" pitchFamily="18" charset="-127"/>
                <a:ea typeface="Rix밝은고딕 B" pitchFamily="18" charset="-127"/>
              </a:rPr>
              <a:t>기관장 청렴특강</a:t>
            </a:r>
            <a:r>
              <a:rPr lang="en-US" altLang="ko-KR" sz="2200" dirty="0" smtClean="0">
                <a:latin typeface="Rix밝은고딕 B" pitchFamily="18" charset="-127"/>
                <a:ea typeface="Rix밝은고딕 B" pitchFamily="18" charset="-127"/>
              </a:rPr>
              <a:t>(</a:t>
            </a:r>
            <a:r>
              <a:rPr lang="ko-KR" altLang="en-US" sz="2200" dirty="0" smtClean="0">
                <a:latin typeface="Rix밝은고딕 B" pitchFamily="18" charset="-127"/>
                <a:ea typeface="Rix밝은고딕 B" pitchFamily="18" charset="-127"/>
              </a:rPr>
              <a:t>순회교육</a:t>
            </a:r>
            <a:r>
              <a:rPr lang="en-US" altLang="ko-KR" sz="2200" dirty="0" smtClean="0">
                <a:latin typeface="Rix밝은고딕 B" pitchFamily="18" charset="-127"/>
                <a:ea typeface="Rix밝은고딕 B" pitchFamily="18" charset="-127"/>
              </a:rPr>
              <a:t>)</a:t>
            </a:r>
            <a:endParaRPr lang="ko-KR" altLang="en-US" sz="2200" dirty="0">
              <a:latin typeface="Rix밝은고딕 B" pitchFamily="18" charset="-127"/>
              <a:ea typeface="Rix밝은고딕 B" pitchFamily="18" charset="-127"/>
            </a:endParaRPr>
          </a:p>
        </p:txBody>
      </p:sp>
      <p:sp>
        <p:nvSpPr>
          <p:cNvPr id="12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40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9552" y="4293096"/>
            <a:ext cx="7992888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2300" b="1" dirty="0" smtClean="0">
                <a:solidFill>
                  <a:schemeClr val="accent5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 </a:t>
            </a:r>
            <a:endParaRPr lang="ko-KR" altLang="en-US" sz="2300" b="1" dirty="0" smtClean="0">
              <a:solidFill>
                <a:schemeClr val="accent5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0" y="908720"/>
            <a:ext cx="8095928" cy="430887"/>
            <a:chOff x="0" y="777440"/>
            <a:chExt cx="8095928" cy="430887"/>
          </a:xfrm>
        </p:grpSpPr>
        <p:sp>
          <p:nvSpPr>
            <p:cNvPr id="13" name="제목 1"/>
            <p:cNvSpPr txBox="1">
              <a:spLocks/>
            </p:cNvSpPr>
            <p:nvPr/>
          </p:nvSpPr>
          <p:spPr>
            <a:xfrm>
              <a:off x="323528" y="777440"/>
              <a:ext cx="7772400" cy="43088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 contourW="38100">
                <a:bevelT w="1270"/>
                <a:contourClr>
                  <a:schemeClr val="bg1"/>
                </a:contourClr>
              </a:sp3d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 </a:t>
              </a:r>
              <a:r>
                <a:rPr kumimoji="0" lang="ko-KR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84172"/>
                  </a:solidFill>
                  <a:effectLst/>
                  <a:uLnTx/>
                  <a:uFillTx/>
                  <a:latin typeface="Rix밝은고딕 M" pitchFamily="18" charset="-127"/>
                  <a:ea typeface="Rix밝은고딕 M" pitchFamily="18" charset="-127"/>
                  <a:cs typeface="+mj-cs"/>
                </a:rPr>
                <a:t>청렴도 제고 비결</a:t>
              </a:r>
              <a:endPara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84172"/>
                </a:solidFill>
                <a:effectLst/>
                <a:uLnTx/>
                <a:uFillTx/>
                <a:latin typeface="Rix밝은고딕 M" pitchFamily="18" charset="-127"/>
                <a:ea typeface="Rix밝은고딕 M" pitchFamily="18" charset="-127"/>
                <a:cs typeface="+mj-cs"/>
              </a:endParaRPr>
            </a:p>
          </p:txBody>
        </p:sp>
        <p:pic>
          <p:nvPicPr>
            <p:cNvPr id="14" name="Picture 3" descr="I:\01_프레젠테이션\00_프리\201108_01 국민권익위원회\PSD\IMG\bar0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871437"/>
              <a:ext cx="328613" cy="100013"/>
            </a:xfrm>
            <a:prstGeom prst="rect">
              <a:avLst/>
            </a:prstGeom>
            <a:noFill/>
          </p:spPr>
        </p:pic>
      </p:grp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95536" y="20608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95736" y="1628800"/>
            <a:ext cx="4536504" cy="6305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38100">
            <a:solidFill>
              <a:schemeClr val="bg2">
                <a:lumMod val="90000"/>
              </a:schemeClr>
            </a:solidFill>
          </a:ln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dirty="0" smtClean="0">
                <a:latin typeface="Rix밝은고딕 B" pitchFamily="18" charset="-127"/>
                <a:ea typeface="Rix밝은고딕 B" pitchFamily="18" charset="-127"/>
              </a:rPr>
              <a:t>365</a:t>
            </a:r>
            <a:r>
              <a:rPr lang="ko-KR" altLang="en-US" sz="2200" dirty="0" smtClean="0">
                <a:latin typeface="Rix밝은고딕 B" pitchFamily="18" charset="-127"/>
                <a:ea typeface="Rix밝은고딕 B" pitchFamily="18" charset="-127"/>
              </a:rPr>
              <a:t>청렴다짐 및 부패유혹 자가진단</a:t>
            </a:r>
            <a:endParaRPr lang="ko-KR" altLang="en-US" sz="2200" dirty="0">
              <a:latin typeface="Rix밝은고딕 B" pitchFamily="18" charset="-127"/>
              <a:ea typeface="Rix밝은고딕 B" pitchFamily="18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467544" y="2852936"/>
            <a:ext cx="8382184" cy="2952328"/>
            <a:chOff x="323529" y="2780928"/>
            <a:chExt cx="8382184" cy="2952328"/>
          </a:xfrm>
        </p:grpSpPr>
        <p:pic>
          <p:nvPicPr>
            <p:cNvPr id="2049" name="_x89872392" descr="EMB00000c0c086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3529" y="2780928"/>
              <a:ext cx="3917884" cy="295232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19" name="_x89872792" descr="EMB00000c0c086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716016" y="2780928"/>
              <a:ext cx="3989697" cy="295232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  <p:sp>
        <p:nvSpPr>
          <p:cNvPr id="18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41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275856" y="6309320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/>
              <a:t>- </a:t>
            </a:r>
            <a:r>
              <a:rPr lang="ko-KR" altLang="en-US" sz="2000" dirty="0" smtClean="0"/>
              <a:t>감사합니다</a:t>
            </a:r>
            <a:r>
              <a:rPr lang="en-US" altLang="ko-KR" sz="2000" dirty="0" smtClean="0"/>
              <a:t>. -</a:t>
            </a:r>
            <a:endParaRPr lang="ko-KR" altLang="en-US" sz="2000" dirty="0"/>
          </a:p>
        </p:txBody>
      </p:sp>
      <p:grpSp>
        <p:nvGrpSpPr>
          <p:cNvPr id="9" name="그룹 8"/>
          <p:cNvGrpSpPr/>
          <p:nvPr/>
        </p:nvGrpSpPr>
        <p:grpSpPr>
          <a:xfrm>
            <a:off x="1898250" y="613458"/>
            <a:ext cx="5845214" cy="5551846"/>
            <a:chOff x="1898250" y="613458"/>
            <a:chExt cx="5845214" cy="5551846"/>
          </a:xfrm>
        </p:grpSpPr>
        <p:pic>
          <p:nvPicPr>
            <p:cNvPr id="10" name="그림 9" descr="KH끗_청렴_포스터(3차 수정)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59499" y="1268760"/>
              <a:ext cx="3599018" cy="4896544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898250" y="613458"/>
              <a:ext cx="58452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</a:rPr>
                <a:t>당신은 지금 무엇을 빼고 있습니까</a:t>
              </a:r>
              <a:r>
                <a:rPr lang="en-US" altLang="ko-KR" sz="2800" b="1" dirty="0" smtClean="0">
                  <a:solidFill>
                    <a:schemeClr val="tx2"/>
                  </a:solidFill>
                  <a:latin typeface="Rix밝은고딕 M" pitchFamily="18" charset="-127"/>
                  <a:ea typeface="Rix밝은고딕 M" pitchFamily="18" charset="-127"/>
                </a:rPr>
                <a:t>?</a:t>
              </a:r>
              <a:endParaRPr lang="ko-KR" altLang="en-US" sz="2800" b="1" dirty="0">
                <a:solidFill>
                  <a:schemeClr val="tx2"/>
                </a:solidFill>
                <a:latin typeface="Rix밝은고딕 M" pitchFamily="18" charset="-127"/>
                <a:ea typeface="Rix밝은고딕 M" pitchFamily="18" charset="-127"/>
              </a:endParaRPr>
            </a:p>
          </p:txBody>
        </p:sp>
      </p:grpSp>
      <p:sp>
        <p:nvSpPr>
          <p:cNvPr id="7" name="슬라이드 번호 개체 틀 3"/>
          <p:cNvSpPr txBox="1">
            <a:spLocks/>
          </p:cNvSpPr>
          <p:nvPr/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42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6975</TotalTime>
  <Words>1797</Words>
  <Application>Microsoft Office PowerPoint</Application>
  <PresentationFormat>화면 슬라이드 쇼(4:3)</PresentationFormat>
  <Paragraphs>529</Paragraphs>
  <Slides>42</Slides>
  <Notes>26</Notes>
  <HiddenSlides>0</HiddenSlides>
  <MMClips>1</MMClips>
  <ScaleCrop>false</ScaleCrop>
  <HeadingPairs>
    <vt:vector size="6" baseType="variant">
      <vt:variant>
        <vt:lpstr>사용한 글꼴</vt:lpstr>
      </vt:variant>
      <vt:variant>
        <vt:i4>27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70" baseType="lpstr">
      <vt:lpstr>굴림</vt:lpstr>
      <vt:lpstr>Arial</vt:lpstr>
      <vt:lpstr>맑은 고딕</vt:lpstr>
      <vt:lpstr>HY울릉도B</vt:lpstr>
      <vt:lpstr>Rix밝은고딕 M</vt:lpstr>
      <vt:lpstr>Rix밝은고딕 B</vt:lpstr>
      <vt:lpstr>Rix밝은고딕 EB</vt:lpstr>
      <vt:lpstr>Georgia</vt:lpstr>
      <vt:lpstr>산돌고딕B</vt:lpstr>
      <vt:lpstr>Times New Roman</vt:lpstr>
      <vt:lpstr>산돌고딕 M</vt:lpstr>
      <vt:lpstr>CJ ONLYONE Bold</vt:lpstr>
      <vt:lpstr>Wingdings</vt:lpstr>
      <vt:lpstr>Helvetica 65 Medium</vt:lpstr>
      <vt:lpstr>HY헤드라인M</vt:lpstr>
      <vt:lpstr>HY견고딕</vt:lpstr>
      <vt:lpstr>HY울릉도M</vt:lpstr>
      <vt:lpstr>HY강B</vt:lpstr>
      <vt:lpstr>나눔손글씨 펜</vt:lpstr>
      <vt:lpstr>휴먼둥근헤드라인</vt:lpstr>
      <vt:lpstr>Aharoni</vt:lpstr>
      <vt:lpstr>ZapfEllipt BT</vt:lpstr>
      <vt:lpstr>Yoon 윤고딕 520_TT</vt:lpstr>
      <vt:lpstr>조선일보명조</vt:lpstr>
      <vt:lpstr>Yoon 윤고딕 550_TT</vt:lpstr>
      <vt:lpstr>HY궁서</vt:lpstr>
      <vt:lpstr>바탕체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「부정청탁 금지 및 공직자의 이해충돌 방지법」제정 추진</vt:lpstr>
      <vt:lpstr>이해충돌방지, 공직자 윤리의 핵심 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권익위 업무용 PC</dc:creator>
  <cp:lastModifiedBy>권익위</cp:lastModifiedBy>
  <cp:revision>632</cp:revision>
  <dcterms:created xsi:type="dcterms:W3CDTF">2014-03-28T06:47:57Z</dcterms:created>
  <dcterms:modified xsi:type="dcterms:W3CDTF">2014-06-25T04:46:41Z</dcterms:modified>
</cp:coreProperties>
</file>